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notesSlides/notesSlide22.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40"/>
  </p:notesMasterIdLst>
  <p:handoutMasterIdLst>
    <p:handoutMasterId r:id="rId41"/>
  </p:handoutMasterIdLst>
  <p:sldIdLst>
    <p:sldId id="284" r:id="rId2"/>
    <p:sldId id="329" r:id="rId3"/>
    <p:sldId id="338" r:id="rId4"/>
    <p:sldId id="425" r:id="rId5"/>
    <p:sldId id="461" r:id="rId6"/>
    <p:sldId id="436" r:id="rId7"/>
    <p:sldId id="458" r:id="rId8"/>
    <p:sldId id="460" r:id="rId9"/>
    <p:sldId id="343" r:id="rId10"/>
    <p:sldId id="423" r:id="rId11"/>
    <p:sldId id="424" r:id="rId12"/>
    <p:sldId id="342" r:id="rId13"/>
    <p:sldId id="344" r:id="rId14"/>
    <p:sldId id="345" r:id="rId15"/>
    <p:sldId id="346" r:id="rId16"/>
    <p:sldId id="438" r:id="rId17"/>
    <p:sldId id="427" r:id="rId18"/>
    <p:sldId id="428" r:id="rId19"/>
    <p:sldId id="387" r:id="rId20"/>
    <p:sldId id="339" r:id="rId21"/>
    <p:sldId id="429" r:id="rId22"/>
    <p:sldId id="430" r:id="rId23"/>
    <p:sldId id="452" r:id="rId24"/>
    <p:sldId id="453" r:id="rId25"/>
    <p:sldId id="431" r:id="rId26"/>
    <p:sldId id="432" r:id="rId27"/>
    <p:sldId id="454" r:id="rId28"/>
    <p:sldId id="455" r:id="rId29"/>
    <p:sldId id="440" r:id="rId30"/>
    <p:sldId id="441" r:id="rId31"/>
    <p:sldId id="442" r:id="rId32"/>
    <p:sldId id="443" r:id="rId33"/>
    <p:sldId id="444" r:id="rId34"/>
    <p:sldId id="448" r:id="rId35"/>
    <p:sldId id="449" r:id="rId36"/>
    <p:sldId id="450" r:id="rId37"/>
    <p:sldId id="437" r:id="rId38"/>
    <p:sldId id="457" r:id="rId39"/>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pitchFamily="-111" charset="0"/>
        <a:ea typeface="Arial" pitchFamily="-111" charset="0"/>
        <a:cs typeface="Arial" pitchFamily="-111" charset="0"/>
      </a:defRPr>
    </a:lvl1pPr>
    <a:lvl2pPr marL="457200" algn="l" rtl="0" fontAlgn="base">
      <a:spcBef>
        <a:spcPct val="0"/>
      </a:spcBef>
      <a:spcAft>
        <a:spcPct val="0"/>
      </a:spcAft>
      <a:defRPr kern="1200">
        <a:solidFill>
          <a:schemeClr val="tx1"/>
        </a:solidFill>
        <a:latin typeface="Arial" pitchFamily="-111" charset="0"/>
        <a:ea typeface="Arial" pitchFamily="-111" charset="0"/>
        <a:cs typeface="Arial" pitchFamily="-111" charset="0"/>
      </a:defRPr>
    </a:lvl2pPr>
    <a:lvl3pPr marL="914400" algn="l" rtl="0" fontAlgn="base">
      <a:spcBef>
        <a:spcPct val="0"/>
      </a:spcBef>
      <a:spcAft>
        <a:spcPct val="0"/>
      </a:spcAft>
      <a:defRPr kern="1200">
        <a:solidFill>
          <a:schemeClr val="tx1"/>
        </a:solidFill>
        <a:latin typeface="Arial" pitchFamily="-111" charset="0"/>
        <a:ea typeface="Arial" pitchFamily="-111" charset="0"/>
        <a:cs typeface="Arial" pitchFamily="-111" charset="0"/>
      </a:defRPr>
    </a:lvl3pPr>
    <a:lvl4pPr marL="1371600" algn="l" rtl="0" fontAlgn="base">
      <a:spcBef>
        <a:spcPct val="0"/>
      </a:spcBef>
      <a:spcAft>
        <a:spcPct val="0"/>
      </a:spcAft>
      <a:defRPr kern="1200">
        <a:solidFill>
          <a:schemeClr val="tx1"/>
        </a:solidFill>
        <a:latin typeface="Arial" pitchFamily="-111" charset="0"/>
        <a:ea typeface="Arial" pitchFamily="-111" charset="0"/>
        <a:cs typeface="Arial" pitchFamily="-111" charset="0"/>
      </a:defRPr>
    </a:lvl4pPr>
    <a:lvl5pPr marL="1828800" algn="l" rtl="0" fontAlgn="base">
      <a:spcBef>
        <a:spcPct val="0"/>
      </a:spcBef>
      <a:spcAft>
        <a:spcPct val="0"/>
      </a:spcAft>
      <a:defRPr kern="1200">
        <a:solidFill>
          <a:schemeClr val="tx1"/>
        </a:solidFill>
        <a:latin typeface="Arial" pitchFamily="-111" charset="0"/>
        <a:ea typeface="Arial" pitchFamily="-111" charset="0"/>
        <a:cs typeface="Arial" pitchFamily="-111" charset="0"/>
      </a:defRPr>
    </a:lvl5pPr>
    <a:lvl6pPr marL="2286000" algn="l" defTabSz="457200" rtl="0" eaLnBrk="1" latinLnBrk="0" hangingPunct="1">
      <a:defRPr kern="1200">
        <a:solidFill>
          <a:schemeClr val="tx1"/>
        </a:solidFill>
        <a:latin typeface="Arial" pitchFamily="-111" charset="0"/>
        <a:ea typeface="Arial" pitchFamily="-111" charset="0"/>
        <a:cs typeface="Arial" pitchFamily="-111" charset="0"/>
      </a:defRPr>
    </a:lvl6pPr>
    <a:lvl7pPr marL="2743200" algn="l" defTabSz="457200" rtl="0" eaLnBrk="1" latinLnBrk="0" hangingPunct="1">
      <a:defRPr kern="1200">
        <a:solidFill>
          <a:schemeClr val="tx1"/>
        </a:solidFill>
        <a:latin typeface="Arial" pitchFamily="-111" charset="0"/>
        <a:ea typeface="Arial" pitchFamily="-111" charset="0"/>
        <a:cs typeface="Arial" pitchFamily="-111" charset="0"/>
      </a:defRPr>
    </a:lvl7pPr>
    <a:lvl8pPr marL="3200400" algn="l" defTabSz="457200" rtl="0" eaLnBrk="1" latinLnBrk="0" hangingPunct="1">
      <a:defRPr kern="1200">
        <a:solidFill>
          <a:schemeClr val="tx1"/>
        </a:solidFill>
        <a:latin typeface="Arial" pitchFamily="-111" charset="0"/>
        <a:ea typeface="Arial" pitchFamily="-111" charset="0"/>
        <a:cs typeface="Arial" pitchFamily="-111" charset="0"/>
      </a:defRPr>
    </a:lvl8pPr>
    <a:lvl9pPr marL="3657600" algn="l" defTabSz="457200" rtl="0" eaLnBrk="1" latinLnBrk="0" hangingPunct="1">
      <a:defRPr kern="1200">
        <a:solidFill>
          <a:schemeClr val="tx1"/>
        </a:solidFill>
        <a:latin typeface="Arial" pitchFamily="-111" charset="0"/>
        <a:ea typeface="Arial" pitchFamily="-111" charset="0"/>
        <a:cs typeface="Arial" pitchFamily="-111"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clrMru>
    <a:srgbClr val="EEB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100" d="100"/>
          <a:sy n="100" d="100"/>
        </p:scale>
        <p:origin x="-896" y="-368"/>
      </p:cViewPr>
      <p:guideLst>
        <p:guide orient="horz" pos="2160"/>
        <p:guide pos="2880"/>
      </p:guideLst>
    </p:cSldViewPr>
  </p:slideViewPr>
  <p:notesTextViewPr>
    <p:cViewPr>
      <p:scale>
        <a:sx n="1" d="1"/>
        <a:sy n="1" d="1"/>
      </p:scale>
      <p:origin x="0" y="0"/>
    </p:cViewPr>
  </p:notesTextViewPr>
  <p:sorterViewPr>
    <p:cViewPr>
      <p:scale>
        <a:sx n="100" d="100"/>
        <a:sy n="100" d="100"/>
      </p:scale>
      <p:origin x="0" y="4000"/>
    </p:cViewPr>
  </p:sorterViewPr>
  <p:notesViewPr>
    <p:cSldViewPr>
      <p:cViewPr>
        <p:scale>
          <a:sx n="100" d="100"/>
          <a:sy n="100" d="100"/>
        </p:scale>
        <p:origin x="-2496" y="-72"/>
      </p:cViewPr>
      <p:guideLst>
        <p:guide orient="horz" pos="2920"/>
        <p:guide pos="220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13787C5-5526-2A45-B903-A355E539C64A}" type="datetime1">
              <a:rPr lang="en-US"/>
              <a:pPr>
                <a:defRPr/>
              </a:pPr>
              <a:t>2/8/15</a:t>
            </a:fld>
            <a:endParaRPr lang="en-US"/>
          </a:p>
        </p:txBody>
      </p:sp>
      <p:sp>
        <p:nvSpPr>
          <p:cNvPr id="4" name="Footer Placeholder 3"/>
          <p:cNvSpPr>
            <a:spLocks noGrp="1"/>
          </p:cNvSpPr>
          <p:nvPr>
            <p:ph type="ftr" sz="quarter" idx="2"/>
          </p:nvPr>
        </p:nvSpPr>
        <p:spPr>
          <a:xfrm>
            <a:off x="0" y="8805863"/>
            <a:ext cx="3027363" cy="46355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956050" y="88058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1B313F6-0B3E-8A45-A440-6E69A1641DF0}"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111" charset="0"/>
              </a:defRPr>
            </a:lvl1pPr>
          </a:lstStyle>
          <a:p>
            <a:pPr>
              <a:defRPr/>
            </a:pPr>
            <a:fld id="{D371E6F6-5BFB-A840-980F-B26E33EAAD75}" type="datetime1">
              <a:rPr lang="en-US"/>
              <a:pPr>
                <a:defRPr/>
              </a:pPr>
              <a:t>2/8/15</a:t>
            </a:fld>
            <a:endParaRPr lang="en-US"/>
          </a:p>
        </p:txBody>
      </p:sp>
      <p:sp>
        <p:nvSpPr>
          <p:cNvPr id="4" name="Slide Image Placeholder 3"/>
          <p:cNvSpPr>
            <a:spLocks noGrp="1" noRot="1" noChangeAspect="1"/>
          </p:cNvSpPr>
          <p:nvPr>
            <p:ph type="sldImg" idx="2"/>
          </p:nvPr>
        </p:nvSpPr>
        <p:spPr>
          <a:xfrm>
            <a:off x="1174750" y="695325"/>
            <a:ext cx="4637088" cy="3476625"/>
          </a:xfrm>
          <a:prstGeom prst="rect">
            <a:avLst/>
          </a:prstGeom>
          <a:noFill/>
          <a:ln w="12700">
            <a:solidFill>
              <a:prstClr val="black"/>
            </a:solidFill>
          </a:ln>
        </p:spPr>
        <p:txBody>
          <a:bodyPr vert="horz" lIns="92446" tIns="46223" rIns="92446" bIns="46223" rtlCol="0" anchor="ctr"/>
          <a:lstStyle/>
          <a:p>
            <a:pPr lvl="0"/>
            <a:endParaRPr lang="en-US" noProof="0" dirty="0" smtClean="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446" tIns="46223" rIns="92446" bIns="462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5863"/>
            <a:ext cx="3027363" cy="463550"/>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050" y="8805863"/>
            <a:ext cx="3027363" cy="463550"/>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111" charset="0"/>
              </a:defRPr>
            </a:lvl1pPr>
          </a:lstStyle>
          <a:p>
            <a:pPr>
              <a:defRPr/>
            </a:pPr>
            <a:fld id="{945A8FE7-F021-A04C-8DF3-78F8AB3D84BA}"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111" charset="-128"/>
              <a:cs typeface="ＭＳ Ｐゴシック" pitchFamily="-111"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20</a:t>
            </a:fld>
            <a:endParaRPr lang="en-US">
              <a:ea typeface="ＭＳ Ｐゴシック" pitchFamily="-111" charset="-128"/>
              <a:cs typeface="ＭＳ Ｐゴシック" pitchFamily="-11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endParaRPr lang="en-US" dirty="0">
              <a:ea typeface="ＭＳ Ｐゴシック" pitchFamily="-111" charset="-128"/>
              <a:cs typeface="ＭＳ Ｐゴシック" pitchFamily="-111"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9275CB5D-E7CB-2E48-86BD-4F893B44F9EC}" type="slidenum">
              <a:rPr lang="en-US">
                <a:ea typeface="ＭＳ Ｐゴシック" pitchFamily="-111" charset="-128"/>
                <a:cs typeface="ＭＳ Ｐゴシック" pitchFamily="-111" charset="-128"/>
              </a:rPr>
              <a:pPr/>
              <a:t>21</a:t>
            </a:fld>
            <a:endParaRPr lang="en-US">
              <a:ea typeface="ＭＳ Ｐゴシック" pitchFamily="-111" charset="-128"/>
              <a:cs typeface="ＭＳ Ｐゴシック" pitchFamily="-11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endParaRPr lang="en-US" dirty="0">
              <a:latin typeface="Arial" pitchFamily="-111" charset="0"/>
              <a:ea typeface="Arial" pitchFamily="-111" charset="0"/>
              <a:cs typeface="Arial" pitchFamily="-111" charset="0"/>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EB59E7A3-2986-4748-B2FC-D87C7D9DFAFD}" type="slidenum">
              <a:rPr lang="en-US">
                <a:ea typeface="ＭＳ Ｐゴシック" pitchFamily="-111" charset="-128"/>
                <a:cs typeface="ＭＳ Ｐゴシック" pitchFamily="-111" charset="-128"/>
              </a:rPr>
              <a:pPr/>
              <a:t>22</a:t>
            </a:fld>
            <a:endParaRPr lang="en-US">
              <a:ea typeface="ＭＳ Ｐゴシック" pitchFamily="-111" charset="-128"/>
              <a:cs typeface="ＭＳ Ｐゴシック" pitchFamily="-11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111" charset="-128"/>
              <a:cs typeface="ＭＳ Ｐゴシック" pitchFamily="-111"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24</a:t>
            </a:fld>
            <a:endParaRPr lang="en-US">
              <a:ea typeface="ＭＳ Ｐゴシック" pitchFamily="-111" charset="-128"/>
              <a:cs typeface="ＭＳ Ｐゴシック" pitchFamily="-11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endParaRPr lang="en-US" dirty="0" smtClean="0">
              <a:ea typeface="ＭＳ Ｐゴシック" pitchFamily="-111" charset="-128"/>
              <a:cs typeface="ＭＳ Ｐゴシック" pitchFamily="-111" charset="-128"/>
            </a:endParaRPr>
          </a:p>
          <a:p>
            <a:pPr defTabSz="457200"/>
            <a:endParaRPr lang="en-US" dirty="0">
              <a:ea typeface="ＭＳ Ｐゴシック" pitchFamily="-111" charset="-128"/>
              <a:cs typeface="ＭＳ Ｐゴシック" pitchFamily="-111" charset="-128"/>
            </a:endParaRPr>
          </a:p>
        </p:txBody>
      </p:sp>
      <p:sp>
        <p:nvSpPr>
          <p:cNvPr id="67588" name="Slide Number Placeholder 3"/>
          <p:cNvSpPr>
            <a:spLocks noGrp="1"/>
          </p:cNvSpPr>
          <p:nvPr>
            <p:ph type="sldNum" sz="quarter" idx="5"/>
          </p:nvPr>
        </p:nvSpPr>
        <p:spPr bwMode="auto">
          <a:noFill/>
          <a:ln>
            <a:miter lim="800000"/>
            <a:headEnd/>
            <a:tailEnd/>
          </a:ln>
        </p:spPr>
        <p:txBody>
          <a:bodyPr/>
          <a:lstStyle/>
          <a:p>
            <a:fld id="{8A9BEBFE-8108-0542-B26A-DD25F0F721AF}" type="slidenum">
              <a:rPr lang="en-US">
                <a:ea typeface="ＭＳ Ｐゴシック" pitchFamily="-111" charset="-128"/>
                <a:cs typeface="ＭＳ Ｐゴシック" pitchFamily="-111" charset="-128"/>
              </a:rPr>
              <a:pPr/>
              <a:t>25</a:t>
            </a:fld>
            <a:endParaRPr lang="en-US">
              <a:ea typeface="ＭＳ Ｐゴシック" pitchFamily="-111" charset="-128"/>
              <a:cs typeface="ＭＳ Ｐゴシック" pitchFamily="-11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13FE3301-3B37-4746-B907-7530ADC27837}" type="slidenum">
              <a:rPr lang="en-US">
                <a:ea typeface="ＭＳ Ｐゴシック" pitchFamily="-111" charset="-128"/>
                <a:cs typeface="ＭＳ Ｐゴシック" pitchFamily="-111" charset="-128"/>
              </a:rPr>
              <a:pPr/>
              <a:t>26</a:t>
            </a:fld>
            <a:endParaRPr lang="en-US">
              <a:ea typeface="ＭＳ Ｐゴシック" pitchFamily="-111" charset="-128"/>
              <a:cs typeface="ＭＳ Ｐゴシック" pitchFamily="-11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111" charset="-128"/>
              <a:cs typeface="ＭＳ Ｐゴシック" pitchFamily="-111"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28</a:t>
            </a:fld>
            <a:endParaRPr lang="en-US">
              <a:ea typeface="ＭＳ Ｐゴシック" pitchFamily="-111" charset="-128"/>
              <a:cs typeface="ＭＳ Ｐゴシック" pitchFamily="-11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13FE3301-3B37-4746-B907-7530ADC27837}" type="slidenum">
              <a:rPr lang="en-US">
                <a:ea typeface="ＭＳ Ｐゴシック" pitchFamily="-111" charset="-128"/>
                <a:cs typeface="ＭＳ Ｐゴシック" pitchFamily="-111" charset="-128"/>
              </a:rPr>
              <a:pPr/>
              <a:t>29</a:t>
            </a:fld>
            <a:endParaRPr lang="en-US">
              <a:ea typeface="ＭＳ Ｐゴシック" pitchFamily="-111" charset="-128"/>
              <a:cs typeface="ＭＳ Ｐゴシック" pitchFamily="-11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13FE3301-3B37-4746-B907-7530ADC27837}" type="slidenum">
              <a:rPr lang="en-US">
                <a:ea typeface="ＭＳ Ｐゴシック" pitchFamily="-111" charset="-128"/>
                <a:cs typeface="ＭＳ Ｐゴシック" pitchFamily="-111" charset="-128"/>
              </a:rPr>
              <a:pPr/>
              <a:t>30</a:t>
            </a:fld>
            <a:endParaRPr lang="en-US">
              <a:ea typeface="ＭＳ Ｐゴシック" pitchFamily="-111" charset="-128"/>
              <a:cs typeface="ＭＳ Ｐゴシック" pitchFamily="-11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13FE3301-3B37-4746-B907-7530ADC27837}" type="slidenum">
              <a:rPr lang="en-US">
                <a:ea typeface="ＭＳ Ｐゴシック" pitchFamily="-111" charset="-128"/>
                <a:cs typeface="ＭＳ Ｐゴシック" pitchFamily="-111" charset="-128"/>
              </a:rPr>
              <a:pPr/>
              <a:t>31</a:t>
            </a:fld>
            <a:endParaRPr lang="en-US">
              <a:ea typeface="ＭＳ Ｐゴシック" pitchFamily="-111" charset="-128"/>
              <a:cs typeface="ＭＳ Ｐゴシック" pitchFamily="-11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111" charset="-128"/>
              <a:cs typeface="ＭＳ Ｐゴシック" pitchFamily="-111"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2</a:t>
            </a:fld>
            <a:endParaRPr lang="en-US">
              <a:ea typeface="ＭＳ Ｐゴシック" pitchFamily="-111" charset="-128"/>
              <a:cs typeface="ＭＳ Ｐゴシック" pitchFamily="-11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13FE3301-3B37-4746-B907-7530ADC27837}" type="slidenum">
              <a:rPr lang="en-US">
                <a:ea typeface="ＭＳ Ｐゴシック" pitchFamily="-111" charset="-128"/>
                <a:cs typeface="ＭＳ Ｐゴシック" pitchFamily="-111" charset="-128"/>
              </a:rPr>
              <a:pPr/>
              <a:t>32</a:t>
            </a:fld>
            <a:endParaRPr lang="en-US">
              <a:ea typeface="ＭＳ Ｐゴシック" pitchFamily="-111" charset="-128"/>
              <a:cs typeface="ＭＳ Ｐゴシック" pitchFamily="-11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13FE3301-3B37-4746-B907-7530ADC27837}" type="slidenum">
              <a:rPr lang="en-US">
                <a:ea typeface="ＭＳ Ｐゴシック" pitchFamily="-111" charset="-128"/>
                <a:cs typeface="ＭＳ Ｐゴシック" pitchFamily="-111" charset="-128"/>
              </a:rPr>
              <a:pPr/>
              <a:t>33</a:t>
            </a:fld>
            <a:endParaRPr lang="en-US">
              <a:ea typeface="ＭＳ Ｐゴシック" pitchFamily="-111" charset="-128"/>
              <a:cs typeface="ＭＳ Ｐゴシック" pitchFamily="-11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13FE3301-3B37-4746-B907-7530ADC27837}" type="slidenum">
              <a:rPr lang="en-US">
                <a:ea typeface="ＭＳ Ｐゴシック" pitchFamily="-111" charset="-128"/>
                <a:cs typeface="ＭＳ Ｐゴシック" pitchFamily="-111" charset="-128"/>
              </a:rPr>
              <a:pPr/>
              <a:t>34</a:t>
            </a:fld>
            <a:endParaRPr lang="en-US">
              <a:ea typeface="ＭＳ Ｐゴシック" pitchFamily="-111" charset="-128"/>
              <a:cs typeface="ＭＳ Ｐゴシック" pitchFamily="-11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13FE3301-3B37-4746-B907-7530ADC27837}" type="slidenum">
              <a:rPr lang="en-US">
                <a:ea typeface="ＭＳ Ｐゴシック" pitchFamily="-111" charset="-128"/>
                <a:cs typeface="ＭＳ Ｐゴシック" pitchFamily="-111" charset="-128"/>
              </a:rPr>
              <a:pPr/>
              <a:t>35</a:t>
            </a:fld>
            <a:endParaRPr lang="en-US">
              <a:ea typeface="ＭＳ Ｐゴシック" pitchFamily="-111" charset="-128"/>
              <a:cs typeface="ＭＳ Ｐゴシック" pitchFamily="-11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1" charset="-128"/>
              <a:cs typeface="ＭＳ Ｐゴシック" pitchFamily="-111"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13FE3301-3B37-4746-B907-7530ADC27837}" type="slidenum">
              <a:rPr lang="en-US">
                <a:ea typeface="ＭＳ Ｐゴシック" pitchFamily="-111" charset="-128"/>
                <a:cs typeface="ＭＳ Ｐゴシック" pitchFamily="-111" charset="-128"/>
              </a:rPr>
              <a:pPr/>
              <a:t>36</a:t>
            </a:fld>
            <a:endParaRPr lang="en-US">
              <a:ea typeface="ＭＳ Ｐゴシック" pitchFamily="-111" charset="-128"/>
              <a:cs typeface="ＭＳ Ｐゴシック" pitchFamily="-11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111" charset="-128"/>
              <a:cs typeface="ＭＳ Ｐゴシック" pitchFamily="-111"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B67434E4-E540-C541-A85F-3AEC0CF2E25E}" type="slidenum">
              <a:rPr lang="en-US">
                <a:ea typeface="ＭＳ Ｐゴシック" pitchFamily="-111" charset="-128"/>
                <a:cs typeface="ＭＳ Ｐゴシック" pitchFamily="-111" charset="-128"/>
              </a:rPr>
              <a:pPr/>
              <a:t>3</a:t>
            </a:fld>
            <a:endParaRPr lang="en-US">
              <a:ea typeface="ＭＳ Ｐゴシック" pitchFamily="-111" charset="-128"/>
              <a:cs typeface="ＭＳ Ｐゴシック" pitchFamily="-11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endParaRPr lang="en-US" dirty="0">
              <a:latin typeface="Arial" pitchFamily="-111" charset="0"/>
              <a:ea typeface="Arial" pitchFamily="-111" charset="0"/>
              <a:cs typeface="Arial" pitchFamily="-111" charset="0"/>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CD644302-8805-A84C-BC95-B760007E8EEE}" type="slidenum">
              <a:rPr lang="en-US">
                <a:ea typeface="ＭＳ Ｐゴシック" pitchFamily="-111" charset="-128"/>
                <a:cs typeface="ＭＳ Ｐゴシック" pitchFamily="-111" charset="-128"/>
              </a:rPr>
              <a:pPr/>
              <a:t>7</a:t>
            </a:fld>
            <a:endParaRPr lang="en-US">
              <a:ea typeface="ＭＳ Ｐゴシック" pitchFamily="-111" charset="-128"/>
              <a:cs typeface="ＭＳ Ｐゴシック" pitchFamily="-11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endParaRPr lang="en-US" dirty="0">
              <a:latin typeface="Arial" pitchFamily="-111" charset="0"/>
              <a:ea typeface="Arial" pitchFamily="-111" charset="0"/>
              <a:cs typeface="Arial" pitchFamily="-111" charset="0"/>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CD644302-8805-A84C-BC95-B760007E8EEE}" type="slidenum">
              <a:rPr lang="en-US">
                <a:ea typeface="ＭＳ Ｐゴシック" pitchFamily="-111" charset="-128"/>
                <a:cs typeface="ＭＳ Ｐゴシック" pitchFamily="-111" charset="-128"/>
              </a:rPr>
              <a:pPr/>
              <a:t>8</a:t>
            </a:fld>
            <a:endParaRPr lang="en-US">
              <a:ea typeface="ＭＳ Ｐゴシック" pitchFamily="-111" charset="-128"/>
              <a:cs typeface="ＭＳ Ｐゴシック" pitchFamily="-11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02"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47500" lnSpcReduction="20000"/>
          </a:bodyPr>
          <a:lstStyle/>
          <a:p>
            <a:pPr>
              <a:defRPr/>
            </a:pPr>
            <a:endParaRPr lang="en-US" b="1" dirty="0" smtClean="0"/>
          </a:p>
        </p:txBody>
      </p:sp>
      <p:sp>
        <p:nvSpPr>
          <p:cNvPr id="256004" name="Date Placeholder 3"/>
          <p:cNvSpPr>
            <a:spLocks noGrp="1"/>
          </p:cNvSpPr>
          <p:nvPr>
            <p:ph type="dt" sz="quarter" idx="1"/>
          </p:nvPr>
        </p:nvSpPr>
        <p:spPr>
          <a:noFill/>
          <a:ln>
            <a:miter lim="800000"/>
            <a:headEnd/>
            <a:tailEnd/>
          </a:ln>
        </p:spPr>
        <p:txBody>
          <a:bodyPr/>
          <a:lstStyle/>
          <a:p>
            <a:fld id="{CE2D57FC-08DC-F245-9BBE-A086E12C47CD}" type="datetime1">
              <a:rPr lang="en-US" smtClean="0">
                <a:latin typeface="Arial" pitchFamily="-105" charset="0"/>
              </a:rPr>
              <a:pPr/>
              <a:t>2/8/15</a:t>
            </a:fld>
            <a:endParaRPr lang="en-US" smtClean="0">
              <a:latin typeface="Arial" pitchFamily="-105" charset="0"/>
            </a:endParaRPr>
          </a:p>
        </p:txBody>
      </p:sp>
      <p:sp>
        <p:nvSpPr>
          <p:cNvPr id="256005" name="Slide Number Placeholder 4"/>
          <p:cNvSpPr>
            <a:spLocks noGrp="1"/>
          </p:cNvSpPr>
          <p:nvPr>
            <p:ph type="sldNum" sz="quarter" idx="5"/>
          </p:nvPr>
        </p:nvSpPr>
        <p:spPr>
          <a:noFill/>
          <a:ln>
            <a:miter lim="800000"/>
            <a:headEnd/>
            <a:tailEnd/>
          </a:ln>
        </p:spPr>
        <p:txBody>
          <a:bodyPr/>
          <a:lstStyle/>
          <a:p>
            <a:fld id="{C1DB76B4-0BA6-7343-A0D9-A9429B607969}" type="slidenum">
              <a:rPr lang="en-US" smtClean="0">
                <a:latin typeface="Arial" pitchFamily="-105" charset="0"/>
              </a:rPr>
              <a:pPr/>
              <a:t>13</a:t>
            </a:fld>
            <a:endParaRPr lang="en-US" smtClean="0">
              <a:latin typeface="Arial" pitchFamily="-105"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fld id="{4F1D749D-064D-B64A-9F35-E0EC6A327D9A}" type="slidenum">
              <a:rPr lang="en-US" smtClean="0"/>
              <a:pPr/>
              <a:t>14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080345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endParaRPr lang="en-US" dirty="0">
              <a:latin typeface="Arial" pitchFamily="-111" charset="0"/>
              <a:ea typeface="Arial" pitchFamily="-111" charset="0"/>
              <a:cs typeface="Arial" pitchFamily="-111" charset="0"/>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980E2D3C-C769-1140-98AC-E7FF8B6C4F6B}" type="slidenum">
              <a:rPr lang="en-US">
                <a:ea typeface="ＭＳ Ｐゴシック" pitchFamily="-111" charset="-128"/>
                <a:cs typeface="ＭＳ Ｐゴシック" pitchFamily="-111" charset="-128"/>
              </a:rPr>
              <a:pPr/>
              <a:t>17</a:t>
            </a:fld>
            <a:endParaRPr lang="en-US">
              <a:ea typeface="ＭＳ Ｐゴシック" pitchFamily="-111" charset="-128"/>
              <a:cs typeface="ＭＳ Ｐゴシック" pitchFamily="-11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endParaRPr lang="en-US" dirty="0">
              <a:ea typeface="ＭＳ Ｐゴシック" pitchFamily="-111" charset="-128"/>
              <a:cs typeface="ＭＳ Ｐゴシック" pitchFamily="-111" charset="-128"/>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5E371331-B229-4246-A489-E4910F34110D}" type="slidenum">
              <a:rPr lang="en-US">
                <a:ea typeface="ＭＳ Ｐゴシック" pitchFamily="-111" charset="-128"/>
                <a:cs typeface="ＭＳ Ｐゴシック" pitchFamily="-111" charset="-128"/>
              </a:rPr>
              <a:pPr/>
              <a:t>18</a:t>
            </a:fld>
            <a:endParaRPr lang="en-US">
              <a:ea typeface="ＭＳ Ｐゴシック" pitchFamily="-111" charset="-128"/>
              <a:cs typeface="ＭＳ Ｐゴシック" pitchFamily="-11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4"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5"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6"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7" name="Rectangle 6"/>
          <p:cNvSpPr>
            <a:spLocks noChangeArrowheads="1"/>
          </p:cNvSpPr>
          <p:nvPr userDrawn="1"/>
        </p:nvSpPr>
        <p:spPr bwMode="auto">
          <a:xfrm>
            <a:off x="1447800" y="2209800"/>
            <a:ext cx="7696200" cy="152400"/>
          </a:xfrm>
          <a:prstGeom prst="rect">
            <a:avLst/>
          </a:prstGeom>
          <a:gradFill rotWithShape="0">
            <a:gsLst>
              <a:gs pos="0">
                <a:schemeClr val="accent2">
                  <a:lumMod val="50000"/>
                </a:schemeClr>
              </a:gs>
              <a:gs pos="100000">
                <a:schemeClr val="tx2">
                  <a:lumMod val="20000"/>
                  <a:lumOff val="80000"/>
                </a:schemeClr>
              </a:gs>
            </a:gsLst>
            <a:lin ang="0" scaled="1"/>
          </a:gradFill>
          <a:ln>
            <a:noFill/>
          </a:ln>
        </p:spPr>
        <p:txBody>
          <a:bodyPr wrap="none" anchor="ctr"/>
          <a:lstStyle/>
          <a:p>
            <a:pPr eaLnBrk="0" hangingPunct="0">
              <a:defRPr/>
            </a:pPr>
            <a:endParaRPr lang="en-US" sz="1300">
              <a:solidFill>
                <a:srgbClr val="000054"/>
              </a:solidFill>
              <a:latin typeface="Arial" charset="0"/>
              <a:ea typeface="+mn-ea"/>
              <a:cs typeface="Arial" charset="0"/>
            </a:endParaRPr>
          </a:p>
        </p:txBody>
      </p:sp>
      <p:sp>
        <p:nvSpPr>
          <p:cNvPr id="8" name="Rectangle 17"/>
          <p:cNvSpPr>
            <a:spLocks noChangeArrowheads="1"/>
          </p:cNvSpPr>
          <p:nvPr userDrawn="1"/>
        </p:nvSpPr>
        <p:spPr bwMode="auto">
          <a:xfrm>
            <a:off x="1371600" y="6096000"/>
            <a:ext cx="7162800" cy="533400"/>
          </a:xfrm>
          <a:prstGeom prst="rect">
            <a:avLst/>
          </a:prstGeom>
          <a:noFill/>
          <a:ln w="9525">
            <a:noFill/>
            <a:miter lim="800000"/>
            <a:headEnd/>
            <a:tailEnd/>
          </a:ln>
        </p:spPr>
        <p:txBody>
          <a:bodyPr anchor="ctr">
            <a:prstTxWarp prst="textNoShape">
              <a:avLst/>
            </a:prstTxWarp>
          </a:bodyPr>
          <a:lstStyle/>
          <a:p>
            <a:pPr eaLnBrk="0" hangingPunct="0">
              <a:spcBef>
                <a:spcPts val="800"/>
              </a:spcBef>
              <a:defRPr/>
            </a:pPr>
            <a:r>
              <a:rPr lang="en-US" sz="1200" b="1">
                <a:solidFill>
                  <a:srgbClr val="070C51"/>
                </a:solidFill>
                <a:latin typeface="Calibri" pitchFamily="-111" charset="0"/>
              </a:rPr>
              <a:t>CALIFORNIA DEPARTMENT OF EDUCATION</a:t>
            </a:r>
            <a:br>
              <a:rPr lang="en-US" sz="1200" b="1">
                <a:solidFill>
                  <a:srgbClr val="070C51"/>
                </a:solidFill>
                <a:latin typeface="Calibri" pitchFamily="-111" charset="0"/>
              </a:rPr>
            </a:br>
            <a:r>
              <a:rPr lang="en-US" sz="1200">
                <a:solidFill>
                  <a:srgbClr val="070C51"/>
                </a:solidFill>
                <a:latin typeface="Calibri" pitchFamily="-111" charset="0"/>
              </a:rPr>
              <a:t>Tom Torlakson, State Superintendent of Public Instruction</a:t>
            </a:r>
            <a:endParaRPr lang="en-US" sz="1400" b="1">
              <a:solidFill>
                <a:srgbClr val="000000"/>
              </a:solidFill>
              <a:latin typeface="Calibri" pitchFamily="-111" charset="0"/>
            </a:endParaRPr>
          </a:p>
        </p:txBody>
      </p:sp>
      <p:pic>
        <p:nvPicPr>
          <p:cNvPr id="9" name="Picture 41" descr="C:\Users\scoelab\AppData\Local\Microsoft\Windows\Temporary Internet Files\Content.IE5\N4SAVRRO\MP900439571[1].jpg"/>
          <p:cNvPicPr>
            <a:picLocks noChangeAspect="1" noChangeArrowheads="1"/>
          </p:cNvPicPr>
          <p:nvPr userDrawn="1"/>
        </p:nvPicPr>
        <p:blipFill>
          <a:blip r:embed="rId4"/>
          <a:srcRect/>
          <a:stretch>
            <a:fillRect/>
          </a:stretch>
        </p:blipFill>
        <p:spPr bwMode="auto">
          <a:xfrm>
            <a:off x="1219200" y="3636963"/>
            <a:ext cx="3135313" cy="1925637"/>
          </a:xfrm>
          <a:prstGeom prst="rect">
            <a:avLst/>
          </a:prstGeom>
          <a:noFill/>
          <a:ln w="9525">
            <a:noFill/>
            <a:miter lim="800000"/>
            <a:headEnd/>
            <a:tailEnd/>
          </a:ln>
          <a:effectLst>
            <a:outerShdw blurRad="190500" algn="tl" rotWithShape="0">
              <a:srgbClr val="000000">
                <a:alpha val="70000"/>
              </a:srgbClr>
            </a:outerShdw>
          </a:effectLst>
        </p:spPr>
      </p:pic>
      <p:pic>
        <p:nvPicPr>
          <p:cNvPr id="10" name="Picture 3" descr="MP900426501[1]"/>
          <p:cNvPicPr>
            <a:picLocks noChangeAspect="1" noChangeArrowheads="1"/>
          </p:cNvPicPr>
          <p:nvPr userDrawn="1"/>
        </p:nvPicPr>
        <p:blipFill>
          <a:blip r:embed="rId5"/>
          <a:srcRect/>
          <a:stretch>
            <a:fillRect/>
          </a:stretch>
        </p:blipFill>
        <p:spPr bwMode="auto">
          <a:xfrm>
            <a:off x="4354513" y="3636963"/>
            <a:ext cx="1924050" cy="1925637"/>
          </a:xfrm>
          <a:prstGeom prst="rect">
            <a:avLst/>
          </a:prstGeom>
          <a:noFill/>
          <a:ln w="9525">
            <a:noFill/>
            <a:miter lim="800000"/>
            <a:headEnd/>
            <a:tailEnd/>
          </a:ln>
          <a:effectLst>
            <a:outerShdw blurRad="190500" algn="tl" rotWithShape="0">
              <a:srgbClr val="000000">
                <a:alpha val="70000"/>
              </a:srgbClr>
            </a:outerShdw>
          </a:effectLst>
        </p:spPr>
      </p:pic>
      <p:pic>
        <p:nvPicPr>
          <p:cNvPr id="11" name="Picture 4" descr="MP900439561[1]"/>
          <p:cNvPicPr>
            <a:picLocks noChangeAspect="1" noChangeArrowheads="1"/>
          </p:cNvPicPr>
          <p:nvPr userDrawn="1"/>
        </p:nvPicPr>
        <p:blipFill>
          <a:blip r:embed="rId6"/>
          <a:srcRect/>
          <a:stretch>
            <a:fillRect/>
          </a:stretch>
        </p:blipFill>
        <p:spPr bwMode="auto">
          <a:xfrm>
            <a:off x="6278563" y="3636963"/>
            <a:ext cx="3144837" cy="1925637"/>
          </a:xfrm>
          <a:prstGeom prst="rect">
            <a:avLst/>
          </a:prstGeom>
          <a:noFill/>
          <a:ln w="9525">
            <a:noFill/>
            <a:miter lim="800000"/>
            <a:headEnd/>
            <a:tailEnd/>
          </a:ln>
          <a:effectLst>
            <a:outerShdw blurRad="190500" algn="tl" rotWithShape="0">
              <a:srgbClr val="000000">
                <a:alpha val="70000"/>
              </a:srgbClr>
            </a:outerShdw>
          </a:effectLst>
        </p:spPr>
      </p:pic>
      <p:sp>
        <p:nvSpPr>
          <p:cNvPr id="12"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13" name="Picture 16" descr="Color-ppt3"/>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25607" name="Rectangle 7"/>
          <p:cNvSpPr>
            <a:spLocks noGrp="1" noChangeArrowheads="1"/>
          </p:cNvSpPr>
          <p:nvPr>
            <p:ph type="ctrTitle"/>
          </p:nvPr>
        </p:nvSpPr>
        <p:spPr>
          <a:xfrm>
            <a:off x="1620838" y="0"/>
            <a:ext cx="7370762" cy="2420937"/>
          </a:xfrm>
        </p:spPr>
        <p:txBody>
          <a:bodyPr/>
          <a:lstStyle>
            <a:lvl1pPr>
              <a:defRPr/>
            </a:lvl1pPr>
          </a:lstStyle>
          <a:p>
            <a:pPr lvl="0"/>
            <a:r>
              <a:rPr lang="en-US" noProof="0" smtClean="0"/>
              <a:t>Click to edit Master title style</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5"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6"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7"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eaLnBrk="1" hangingPunct="1">
              <a:defRPr/>
            </a:lvl1pPr>
          </a:lstStyle>
          <a:p>
            <a:pPr>
              <a:defRPr/>
            </a:pPr>
            <a:fld id="{7FE9CD82-DF10-CE47-BE27-7ED1EEA375E5}" type="datetime1">
              <a:rPr lang="en-US"/>
              <a:pPr>
                <a:defRPr/>
              </a:pPr>
              <a:t>2/8/15</a:t>
            </a:fld>
            <a:endParaRPr lang="en-US"/>
          </a:p>
        </p:txBody>
      </p:sp>
      <p:sp>
        <p:nvSpPr>
          <p:cNvPr id="9"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0" name="Rectangle 6"/>
          <p:cNvSpPr>
            <a:spLocks noGrp="1" noChangeArrowheads="1"/>
          </p:cNvSpPr>
          <p:nvPr>
            <p:ph type="sldNum" sz="quarter" idx="12"/>
          </p:nvPr>
        </p:nvSpPr>
        <p:spPr/>
        <p:txBody>
          <a:bodyPr/>
          <a:lstStyle>
            <a:lvl1pPr eaLnBrk="1" hangingPunct="1">
              <a:defRPr/>
            </a:lvl1pPr>
          </a:lstStyle>
          <a:p>
            <a:pPr>
              <a:defRPr/>
            </a:pPr>
            <a:fld id="{35F625BB-8F8B-1E44-8758-164B7090C7C5}"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5"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6"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7"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eaLnBrk="1" hangingPunct="1">
              <a:defRPr/>
            </a:lvl1pPr>
          </a:lstStyle>
          <a:p>
            <a:pPr>
              <a:defRPr/>
            </a:pPr>
            <a:fld id="{A079B96F-A47D-DD44-A6B3-AEB6FFEF163C}" type="datetime1">
              <a:rPr lang="en-US"/>
              <a:pPr>
                <a:defRPr/>
              </a:pPr>
              <a:t>2/8/15</a:t>
            </a:fld>
            <a:endParaRPr lang="en-US"/>
          </a:p>
        </p:txBody>
      </p:sp>
      <p:sp>
        <p:nvSpPr>
          <p:cNvPr id="9"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0" name="Rectangle 6"/>
          <p:cNvSpPr>
            <a:spLocks noGrp="1" noChangeArrowheads="1"/>
          </p:cNvSpPr>
          <p:nvPr>
            <p:ph type="sldNum" sz="quarter" idx="12"/>
          </p:nvPr>
        </p:nvSpPr>
        <p:spPr/>
        <p:txBody>
          <a:bodyPr/>
          <a:lstStyle>
            <a:lvl1pPr eaLnBrk="1" hangingPunct="1">
              <a:defRPr/>
            </a:lvl1pPr>
          </a:lstStyle>
          <a:p>
            <a:pPr>
              <a:defRPr/>
            </a:pPr>
            <a:fld id="{E54B293A-B933-5D44-B0BD-2F99ECB413CB}"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8_Title Slide">
    <p:spTree>
      <p:nvGrpSpPr>
        <p:cNvPr id="1" name=""/>
        <p:cNvGrpSpPr/>
        <p:nvPr/>
      </p:nvGrpSpPr>
      <p:grpSpPr>
        <a:xfrm>
          <a:off x="0" y="0"/>
          <a:ext cx="0" cy="0"/>
          <a:chOff x="0" y="0"/>
          <a:chExt cx="0" cy="0"/>
        </a:xfrm>
      </p:grpSpPr>
      <p:pic>
        <p:nvPicPr>
          <p:cNvPr id="7" name="Picture 6" descr="direction 1 -subpage2.jpg"/>
          <p:cNvPicPr>
            <a:picLocks noChangeAspect="1"/>
          </p:cNvPicPr>
          <p:nvPr userDrawn="1"/>
        </p:nvPicPr>
        <p:blipFill>
          <a:blip r:embed="rId2"/>
          <a:stretch>
            <a:fillRect/>
          </a:stretch>
        </p:blipFill>
        <p:spPr>
          <a:xfrm>
            <a:off x="0" y="-1674"/>
            <a:ext cx="9143999" cy="6859674"/>
          </a:xfrm>
          <a:prstGeom prst="rect">
            <a:avLst/>
          </a:prstGeom>
        </p:spPr>
      </p:pic>
      <p:sp>
        <p:nvSpPr>
          <p:cNvPr id="2" name="Title 1"/>
          <p:cNvSpPr>
            <a:spLocks noGrp="1"/>
          </p:cNvSpPr>
          <p:nvPr>
            <p:ph type="ctrTitle" hasCustomPrompt="1"/>
          </p:nvPr>
        </p:nvSpPr>
        <p:spPr>
          <a:xfrm>
            <a:off x="685799" y="304800"/>
            <a:ext cx="5875867" cy="1049867"/>
          </a:xfrm>
        </p:spPr>
        <p:txBody>
          <a:bodyPr/>
          <a:lstStyle>
            <a:lvl1pPr algn="l">
              <a:defRPr/>
            </a:lvl1pPr>
          </a:lstStyle>
          <a:p>
            <a:r>
              <a:rPr lang="en-US" dirty="0" smtClean="0"/>
              <a:t>This is Where the Main Title of the Slide Goes</a:t>
            </a:r>
            <a:endParaRPr lang="en-US" dirty="0"/>
          </a:p>
        </p:txBody>
      </p:sp>
      <p:pic>
        <p:nvPicPr>
          <p:cNvPr id="11" name="Picture 10" descr="wested-pms-hr-ai10-CMYK.eps"/>
          <p:cNvPicPr>
            <a:picLocks noChangeAspect="1"/>
          </p:cNvPicPr>
          <p:nvPr userDrawn="1"/>
        </p:nvPicPr>
        <p:blipFill>
          <a:blip r:embed="rId3"/>
          <a:stretch>
            <a:fillRect/>
          </a:stretch>
        </p:blipFill>
        <p:spPr>
          <a:xfrm>
            <a:off x="685799" y="6248403"/>
            <a:ext cx="1816100" cy="307038"/>
          </a:xfrm>
          <a:prstGeom prst="rect">
            <a:avLst/>
          </a:prstGeom>
        </p:spPr>
      </p:pic>
      <p:sp>
        <p:nvSpPr>
          <p:cNvPr id="14" name="Text Placeholder 13"/>
          <p:cNvSpPr>
            <a:spLocks noGrp="1"/>
          </p:cNvSpPr>
          <p:nvPr>
            <p:ph type="body" sz="quarter" idx="10" hasCustomPrompt="1"/>
          </p:nvPr>
        </p:nvSpPr>
        <p:spPr>
          <a:xfrm>
            <a:off x="2878667" y="2192867"/>
            <a:ext cx="5884333" cy="4362574"/>
          </a:xfrm>
        </p:spPr>
        <p:txBody>
          <a:bodyPr/>
          <a:lstStyle>
            <a:lvl1pPr>
              <a:defRPr baseline="0"/>
            </a:lvl1pPr>
            <a:lvl2pPr>
              <a:defRPr baseline="0"/>
            </a:lvl2pPr>
            <a:lvl4pPr>
              <a:buNone/>
              <a:defRPr/>
            </a:lvl4pPr>
          </a:lstStyle>
          <a:p>
            <a:pPr lvl="0"/>
            <a:r>
              <a:rPr lang="en-US" dirty="0" smtClean="0"/>
              <a:t>This is the Second Level Heading Style</a:t>
            </a:r>
          </a:p>
          <a:p>
            <a:pPr lvl="1"/>
            <a:r>
              <a:rPr lang="en-US" dirty="0" smtClean="0"/>
              <a:t>This is the Second Level Bullet style of the document</a:t>
            </a:r>
          </a:p>
          <a:p>
            <a:pPr lvl="2"/>
            <a:r>
              <a:rPr lang="en-US" dirty="0" smtClean="0"/>
              <a:t>Use this style for third level bullets in the document.</a:t>
            </a:r>
          </a:p>
          <a:p>
            <a:pPr lvl="1"/>
            <a:r>
              <a:rPr lang="en-US" dirty="0" err="1" smtClean="0"/>
              <a:t>Mauris</a:t>
            </a:r>
            <a:r>
              <a:rPr lang="en-US" dirty="0" smtClean="0"/>
              <a:t> quam </a:t>
            </a:r>
            <a:r>
              <a:rPr lang="en-US" dirty="0" err="1" smtClean="0"/>
              <a:t>est</a:t>
            </a:r>
            <a:r>
              <a:rPr lang="en-US" dirty="0" smtClean="0"/>
              <a:t>, </a:t>
            </a:r>
            <a:r>
              <a:rPr lang="en-US" dirty="0" err="1" smtClean="0"/>
              <a:t>facilisis</a:t>
            </a:r>
            <a:r>
              <a:rPr lang="en-US" dirty="0" smtClean="0"/>
              <a:t> </a:t>
            </a:r>
            <a:r>
              <a:rPr lang="en-US" dirty="0" err="1" smtClean="0"/>
              <a:t>eget</a:t>
            </a:r>
            <a:r>
              <a:rPr lang="en-US" dirty="0" smtClean="0"/>
              <a:t> </a:t>
            </a:r>
            <a:r>
              <a:rPr lang="en-US" dirty="0" err="1" smtClean="0"/>
              <a:t>commodo</a:t>
            </a:r>
            <a:r>
              <a:rPr lang="en-US" dirty="0" smtClean="0"/>
              <a:t> sit </a:t>
            </a:r>
            <a:r>
              <a:rPr lang="en-US" dirty="0" err="1" smtClean="0"/>
              <a:t>amet</a:t>
            </a:r>
            <a:r>
              <a:rPr lang="en-US" dirty="0" smtClean="0"/>
              <a:t>, </a:t>
            </a:r>
            <a:r>
              <a:rPr lang="en-US" dirty="0" err="1" smtClean="0"/>
              <a:t>sollicitudin</a:t>
            </a:r>
            <a:r>
              <a:rPr lang="en-US" dirty="0" smtClean="0"/>
              <a:t> </a:t>
            </a:r>
            <a:r>
              <a:rPr lang="en-US" dirty="0" err="1" smtClean="0"/>
              <a:t>ut</a:t>
            </a:r>
            <a:r>
              <a:rPr lang="en-US" dirty="0" smtClean="0"/>
              <a:t> </a:t>
            </a:r>
            <a:r>
              <a:rPr lang="en-US" dirty="0" err="1" smtClean="0"/>
              <a:t>massa</a:t>
            </a:r>
            <a:endParaRPr lang="en-US" dirty="0" smtClean="0"/>
          </a:p>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vel</a:t>
            </a:r>
            <a:r>
              <a:rPr lang="en-US" dirty="0" smtClean="0"/>
              <a:t> </a:t>
            </a:r>
            <a:r>
              <a:rPr lang="en-US" dirty="0" err="1" smtClean="0"/>
              <a:t>vestibulum</a:t>
            </a:r>
            <a:endParaRPr lang="en-US" dirty="0" smtClean="0"/>
          </a:p>
          <a:p>
            <a:pPr lvl="1"/>
            <a:r>
              <a:rPr lang="en-US" dirty="0" err="1" smtClean="0"/>
              <a:t>Tellus</a:t>
            </a:r>
            <a:r>
              <a:rPr lang="en-US" dirty="0" smtClean="0"/>
              <a:t> magna </a:t>
            </a:r>
            <a:r>
              <a:rPr lang="en-US" dirty="0" err="1" smtClean="0"/>
              <a:t>quis</a:t>
            </a:r>
            <a:r>
              <a:rPr lang="en-US" dirty="0" smtClean="0"/>
              <a:t> </a:t>
            </a:r>
            <a:r>
              <a:rPr lang="en-US" dirty="0" err="1" smtClean="0"/>
              <a:t>mauris</a:t>
            </a:r>
            <a:endParaRPr lang="en-US" dirty="0" smtClean="0"/>
          </a:p>
          <a:p>
            <a:pPr lvl="2"/>
            <a:r>
              <a:rPr lang="en-US" dirty="0" err="1" smtClean="0"/>
              <a:t>Vestibulum</a:t>
            </a:r>
            <a:r>
              <a:rPr lang="en-US" dirty="0" smtClean="0"/>
              <a:t> sit </a:t>
            </a:r>
            <a:r>
              <a:rPr lang="en-US" dirty="0" err="1" smtClean="0"/>
              <a:t>amet</a:t>
            </a:r>
            <a:r>
              <a:rPr lang="en-US" dirty="0" smtClean="0"/>
              <a:t> quam </a:t>
            </a:r>
            <a:r>
              <a:rPr lang="en-US" dirty="0" err="1" smtClean="0"/>
              <a:t>vel</a:t>
            </a:r>
            <a:r>
              <a:rPr lang="en-US" dirty="0" smtClean="0"/>
              <a:t> magna </a:t>
            </a:r>
            <a:r>
              <a:rPr lang="en-US" dirty="0" err="1" smtClean="0"/>
              <a:t>vehicula</a:t>
            </a:r>
            <a:r>
              <a:rPr lang="en-US" dirty="0" smtClean="0"/>
              <a:t> </a:t>
            </a:r>
            <a:r>
              <a:rPr lang="en-US" dirty="0" err="1" smtClean="0"/>
              <a:t>viverra</a:t>
            </a:r>
            <a:endParaRPr lang="en-US" dirty="0" smtClean="0"/>
          </a:p>
          <a:p>
            <a:pPr lvl="2"/>
            <a:r>
              <a:rPr lang="en-US" dirty="0" err="1" smtClean="0"/>
              <a:t>Nullam</a:t>
            </a:r>
            <a:r>
              <a:rPr lang="en-US" dirty="0" smtClean="0"/>
              <a:t> </a:t>
            </a:r>
            <a:r>
              <a:rPr lang="en-US" dirty="0" err="1" smtClean="0"/>
              <a:t>cursus</a:t>
            </a:r>
            <a:r>
              <a:rPr lang="en-US" dirty="0" smtClean="0"/>
              <a:t>, </a:t>
            </a:r>
            <a:r>
              <a:rPr lang="en-US" dirty="0" err="1" smtClean="0"/>
              <a:t>tellus</a:t>
            </a:r>
            <a:r>
              <a:rPr lang="en-US" dirty="0" smtClean="0"/>
              <a:t> </a:t>
            </a:r>
            <a:r>
              <a:rPr lang="en-US" dirty="0" err="1" smtClean="0"/>
              <a:t>mattis</a:t>
            </a:r>
            <a:endParaRPr lang="en-US" dirty="0" smtClean="0"/>
          </a:p>
        </p:txBody>
      </p:sp>
      <p:sp>
        <p:nvSpPr>
          <p:cNvPr id="23" name="Text Placeholder 22"/>
          <p:cNvSpPr>
            <a:spLocks noGrp="1"/>
          </p:cNvSpPr>
          <p:nvPr>
            <p:ph type="body" sz="quarter" idx="11" hasCustomPrompt="1"/>
          </p:nvPr>
        </p:nvSpPr>
        <p:spPr>
          <a:xfrm>
            <a:off x="685799" y="1447800"/>
            <a:ext cx="6519334" cy="381000"/>
          </a:xfrm>
        </p:spPr>
        <p:txBody>
          <a:bodyPr/>
          <a:lstStyle>
            <a:lvl1pPr algn="l">
              <a:defRPr>
                <a:solidFill>
                  <a:srgbClr val="60C0B9"/>
                </a:solidFill>
                <a:latin typeface="Century Gothic"/>
                <a:cs typeface="Century Gothic"/>
              </a:defRPr>
            </a:lvl1pPr>
          </a:lstStyle>
          <a:p>
            <a:pPr lvl="0"/>
            <a:r>
              <a:rPr lang="en-US" dirty="0" smtClean="0"/>
              <a:t>This is the optional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5"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6"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7"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8" name="Rectangle 7"/>
          <p:cNvSpPr>
            <a:spLocks noChangeArrowheads="1"/>
          </p:cNvSpPr>
          <p:nvPr userDrawn="1"/>
        </p:nvSpPr>
        <p:spPr bwMode="auto">
          <a:xfrm>
            <a:off x="1219200" y="1752600"/>
            <a:ext cx="8066088" cy="152400"/>
          </a:xfrm>
          <a:prstGeom prst="rect">
            <a:avLst/>
          </a:prstGeom>
          <a:gradFill rotWithShape="0">
            <a:gsLst>
              <a:gs pos="0">
                <a:schemeClr val="accent2">
                  <a:lumMod val="50000"/>
                </a:schemeClr>
              </a:gs>
              <a:gs pos="100000">
                <a:schemeClr val="tx2">
                  <a:lumMod val="20000"/>
                  <a:lumOff val="80000"/>
                </a:schemeClr>
              </a:gs>
            </a:gsLst>
            <a:lin ang="0" scaled="1"/>
          </a:gradFill>
          <a:ln>
            <a:noFill/>
          </a:ln>
        </p:spPr>
        <p:txBody>
          <a:bodyPr wrap="none" anchor="ctr"/>
          <a:lstStyle/>
          <a:p>
            <a:pPr eaLnBrk="0" hangingPunct="0">
              <a:defRPr/>
            </a:pPr>
            <a:endParaRPr lang="en-US" sz="1300">
              <a:solidFill>
                <a:srgbClr val="000054"/>
              </a:solidFill>
              <a:latin typeface="Arial" charset="0"/>
              <a:ea typeface="+mn-ea"/>
              <a:cs typeface="Arial" charset="0"/>
            </a:endParaRPr>
          </a:p>
        </p:txBody>
      </p:sp>
      <p:sp>
        <p:nvSpPr>
          <p:cNvPr id="9"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10" name="Picture 10" descr="Color-ppt3"/>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11"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4"/>
          <p:cNvSpPr>
            <a:spLocks noGrp="1" noChangeArrowheads="1"/>
          </p:cNvSpPr>
          <p:nvPr>
            <p:ph type="dt" sz="half" idx="10"/>
          </p:nvPr>
        </p:nvSpPr>
        <p:spPr/>
        <p:txBody>
          <a:bodyPr/>
          <a:lstStyle>
            <a:lvl1pPr eaLnBrk="1" hangingPunct="1">
              <a:defRPr/>
            </a:lvl1pPr>
          </a:lstStyle>
          <a:p>
            <a:pPr>
              <a:defRPr/>
            </a:pPr>
            <a:fld id="{C585DCD1-B0B2-3049-ABB6-23CCF849CCA9}" type="datetime1">
              <a:rPr lang="en-US"/>
              <a:pPr>
                <a:defRPr/>
              </a:pPr>
              <a:t>2/8/15</a:t>
            </a:fld>
            <a:endParaRPr lang="en-US"/>
          </a:p>
        </p:txBody>
      </p:sp>
      <p:sp>
        <p:nvSpPr>
          <p:cNvPr id="1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4" name="Rectangle 6"/>
          <p:cNvSpPr>
            <a:spLocks noGrp="1" noChangeArrowheads="1"/>
          </p:cNvSpPr>
          <p:nvPr>
            <p:ph type="sldNum" sz="quarter" idx="12"/>
          </p:nvPr>
        </p:nvSpPr>
        <p:spPr/>
        <p:txBody>
          <a:bodyPr/>
          <a:lstStyle>
            <a:lvl1pPr eaLnBrk="1" hangingPunct="1">
              <a:defRPr/>
            </a:lvl1pPr>
          </a:lstStyle>
          <a:p>
            <a:pPr>
              <a:defRPr/>
            </a:pPr>
            <a:fld id="{F12C6E81-60FC-F840-89E9-CDF10738EACE}"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5"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6"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7"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4"/>
          <p:cNvSpPr>
            <a:spLocks noGrp="1" noChangeArrowheads="1"/>
          </p:cNvSpPr>
          <p:nvPr>
            <p:ph type="dt" sz="half" idx="10"/>
          </p:nvPr>
        </p:nvSpPr>
        <p:spPr/>
        <p:txBody>
          <a:bodyPr/>
          <a:lstStyle>
            <a:lvl1pPr eaLnBrk="1" hangingPunct="1">
              <a:defRPr/>
            </a:lvl1pPr>
          </a:lstStyle>
          <a:p>
            <a:pPr>
              <a:defRPr/>
            </a:pPr>
            <a:fld id="{BA1A3024-5625-284E-B97A-BBCACCC6D951}" type="datetime1">
              <a:rPr lang="en-US"/>
              <a:pPr>
                <a:defRPr/>
              </a:pPr>
              <a:t>2/8/15</a:t>
            </a:fld>
            <a:endParaRPr lang="en-US"/>
          </a:p>
        </p:txBody>
      </p:sp>
      <p:sp>
        <p:nvSpPr>
          <p:cNvPr id="9"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0" name="Rectangle 6"/>
          <p:cNvSpPr>
            <a:spLocks noGrp="1" noChangeArrowheads="1"/>
          </p:cNvSpPr>
          <p:nvPr>
            <p:ph type="sldNum" sz="quarter" idx="12"/>
          </p:nvPr>
        </p:nvSpPr>
        <p:spPr/>
        <p:txBody>
          <a:bodyPr/>
          <a:lstStyle>
            <a:lvl1pPr eaLnBrk="1" hangingPunct="1">
              <a:defRPr/>
            </a:lvl1pPr>
          </a:lstStyle>
          <a:p>
            <a:pPr>
              <a:defRPr/>
            </a:pPr>
            <a:fld id="{2DC8E8D3-B78C-324A-B85C-EBC83631738F}" type="slidenum">
              <a:rPr lang="en-US"/>
              <a:pPr>
                <a:defRPr/>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6"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7"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8"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noChangeArrowheads="1"/>
          </p:cNvSpPr>
          <p:nvPr>
            <p:ph type="dt" sz="half" idx="10"/>
          </p:nvPr>
        </p:nvSpPr>
        <p:spPr/>
        <p:txBody>
          <a:bodyPr/>
          <a:lstStyle>
            <a:lvl1pPr eaLnBrk="1" hangingPunct="1">
              <a:defRPr/>
            </a:lvl1pPr>
          </a:lstStyle>
          <a:p>
            <a:pPr>
              <a:defRPr/>
            </a:pPr>
            <a:fld id="{D61D6005-9962-C248-A419-DB47176EC3FE}" type="datetime1">
              <a:rPr lang="en-US"/>
              <a:pPr>
                <a:defRPr/>
              </a:pPr>
              <a:t>2/8/15</a:t>
            </a:fld>
            <a:endParaRPr lang="en-US"/>
          </a:p>
        </p:txBody>
      </p:sp>
      <p:sp>
        <p:nvSpPr>
          <p:cNvPr id="10" name="Rectangle 9"/>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1" name="Rectangle 10"/>
          <p:cNvSpPr>
            <a:spLocks noGrp="1" noChangeArrowheads="1"/>
          </p:cNvSpPr>
          <p:nvPr>
            <p:ph type="sldNum" sz="quarter" idx="12"/>
          </p:nvPr>
        </p:nvSpPr>
        <p:spPr/>
        <p:txBody>
          <a:bodyPr/>
          <a:lstStyle>
            <a:lvl1pPr eaLnBrk="1" hangingPunct="1">
              <a:defRPr/>
            </a:lvl1pPr>
          </a:lstStyle>
          <a:p>
            <a:pPr>
              <a:defRPr/>
            </a:pPr>
            <a:fld id="{A6699FF4-97DA-E340-A575-0D995482C02F}"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8"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9"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10"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4"/>
          <p:cNvSpPr>
            <a:spLocks noGrp="1" noChangeArrowheads="1"/>
          </p:cNvSpPr>
          <p:nvPr>
            <p:ph type="dt" sz="half" idx="10"/>
          </p:nvPr>
        </p:nvSpPr>
        <p:spPr/>
        <p:txBody>
          <a:bodyPr/>
          <a:lstStyle>
            <a:lvl1pPr eaLnBrk="1" hangingPunct="1">
              <a:defRPr/>
            </a:lvl1pPr>
          </a:lstStyle>
          <a:p>
            <a:pPr>
              <a:defRPr/>
            </a:pPr>
            <a:fld id="{ECAC5681-70AC-DF4F-A89E-EDB56D47791D}" type="datetime1">
              <a:rPr lang="en-US"/>
              <a:pPr>
                <a:defRPr/>
              </a:pPr>
              <a:t>2/8/15</a:t>
            </a:fld>
            <a:endParaRPr lang="en-US"/>
          </a:p>
        </p:txBody>
      </p:sp>
      <p:sp>
        <p:nvSpPr>
          <p:cNvPr id="12"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3" name="Rectangle 6"/>
          <p:cNvSpPr>
            <a:spLocks noGrp="1" noChangeArrowheads="1"/>
          </p:cNvSpPr>
          <p:nvPr>
            <p:ph type="sldNum" sz="quarter" idx="12"/>
          </p:nvPr>
        </p:nvSpPr>
        <p:spPr/>
        <p:txBody>
          <a:bodyPr/>
          <a:lstStyle>
            <a:lvl1pPr eaLnBrk="1" hangingPunct="1">
              <a:defRPr/>
            </a:lvl1pPr>
          </a:lstStyle>
          <a:p>
            <a:pPr>
              <a:defRPr/>
            </a:pPr>
            <a:fld id="{B319A8BF-1C8D-134C-B074-9365899A1EC8}"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4"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5"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6"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Rectangle 4"/>
          <p:cNvSpPr>
            <a:spLocks noGrp="1" noChangeArrowheads="1"/>
          </p:cNvSpPr>
          <p:nvPr>
            <p:ph type="dt" sz="half" idx="10"/>
          </p:nvPr>
        </p:nvSpPr>
        <p:spPr/>
        <p:txBody>
          <a:bodyPr/>
          <a:lstStyle>
            <a:lvl1pPr eaLnBrk="1" hangingPunct="1">
              <a:defRPr/>
            </a:lvl1pPr>
          </a:lstStyle>
          <a:p>
            <a:pPr>
              <a:defRPr/>
            </a:pPr>
            <a:fld id="{EC77A39F-5627-F546-9379-64E1A084A31E}" type="datetime1">
              <a:rPr lang="en-US"/>
              <a:pPr>
                <a:defRPr/>
              </a:pPr>
              <a:t>2/8/15</a:t>
            </a:fld>
            <a:endParaRPr lang="en-US"/>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C09008AF-2454-424F-8629-78025C875CF5}"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3"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4"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5"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6" name="Rectangle 4"/>
          <p:cNvSpPr>
            <a:spLocks noGrp="1" noChangeArrowheads="1"/>
          </p:cNvSpPr>
          <p:nvPr>
            <p:ph type="dt" sz="half" idx="10"/>
          </p:nvPr>
        </p:nvSpPr>
        <p:spPr/>
        <p:txBody>
          <a:bodyPr/>
          <a:lstStyle>
            <a:lvl1pPr eaLnBrk="1" hangingPunct="1">
              <a:defRPr/>
            </a:lvl1pPr>
          </a:lstStyle>
          <a:p>
            <a:pPr>
              <a:defRPr/>
            </a:pPr>
            <a:fld id="{6D014AB6-6185-1E4A-9C9E-41F406EF2E63}" type="datetime1">
              <a:rPr lang="en-US"/>
              <a:pPr>
                <a:defRPr/>
              </a:pPr>
              <a:t>2/8/15</a:t>
            </a:fld>
            <a:endParaRPr lang="en-US"/>
          </a:p>
        </p:txBody>
      </p:sp>
      <p:sp>
        <p:nvSpPr>
          <p:cNvPr id="7"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eaLnBrk="1" hangingPunct="1">
              <a:defRPr/>
            </a:lvl1pPr>
          </a:lstStyle>
          <a:p>
            <a:pPr>
              <a:defRPr/>
            </a:pPr>
            <a:fld id="{447F8D91-D42F-7444-B7FD-5B856767E1EA}"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6"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7"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8"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a:spLocks noGrp="1" noChangeArrowheads="1"/>
          </p:cNvSpPr>
          <p:nvPr>
            <p:ph type="dt" sz="half" idx="10"/>
          </p:nvPr>
        </p:nvSpPr>
        <p:spPr/>
        <p:txBody>
          <a:bodyPr/>
          <a:lstStyle>
            <a:lvl1pPr eaLnBrk="1" hangingPunct="1">
              <a:defRPr/>
            </a:lvl1pPr>
          </a:lstStyle>
          <a:p>
            <a:pPr>
              <a:defRPr/>
            </a:pPr>
            <a:fld id="{DD3C4DDE-70CC-8241-9D5E-2FE279415314}" type="datetime1">
              <a:rPr lang="en-US"/>
              <a:pPr>
                <a:defRPr/>
              </a:pPr>
              <a:t>2/8/15</a:t>
            </a:fld>
            <a:endParaRPr lang="en-US"/>
          </a:p>
        </p:txBody>
      </p:sp>
      <p:sp>
        <p:nvSpPr>
          <p:cNvPr id="10" name="Rectangle 9"/>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1" name="Rectangle 10"/>
          <p:cNvSpPr>
            <a:spLocks noGrp="1" noChangeArrowheads="1"/>
          </p:cNvSpPr>
          <p:nvPr>
            <p:ph type="sldNum" sz="quarter" idx="12"/>
          </p:nvPr>
        </p:nvSpPr>
        <p:spPr/>
        <p:txBody>
          <a:bodyPr/>
          <a:lstStyle>
            <a:lvl1pPr eaLnBrk="1" hangingPunct="1">
              <a:defRPr/>
            </a:lvl1pPr>
          </a:lstStyle>
          <a:p>
            <a:pPr>
              <a:defRPr/>
            </a:pPr>
            <a:fld id="{1793C06C-01D2-9746-8E7C-1035C8CDD4D1}"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6"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2"/>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7" name="Picture 10" descr="Color-ppt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8"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a:spLocks noGrp="1" noChangeArrowheads="1"/>
          </p:cNvSpPr>
          <p:nvPr>
            <p:ph type="dt" sz="half" idx="10"/>
          </p:nvPr>
        </p:nvSpPr>
        <p:spPr/>
        <p:txBody>
          <a:bodyPr/>
          <a:lstStyle>
            <a:lvl1pPr eaLnBrk="1" hangingPunct="1">
              <a:defRPr/>
            </a:lvl1pPr>
          </a:lstStyle>
          <a:p>
            <a:pPr>
              <a:defRPr/>
            </a:pPr>
            <a:fld id="{BCF3C1C2-EDC6-5B4A-88E5-F471D40C45A0}" type="datetime1">
              <a:rPr lang="en-US"/>
              <a:pPr>
                <a:defRPr/>
              </a:pPr>
              <a:t>2/8/15</a:t>
            </a:fld>
            <a:endParaRPr lang="en-US"/>
          </a:p>
        </p:txBody>
      </p:sp>
      <p:sp>
        <p:nvSpPr>
          <p:cNvPr id="10" name="Rectangle 9"/>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11" name="Rectangle 10"/>
          <p:cNvSpPr>
            <a:spLocks noGrp="1" noChangeArrowheads="1"/>
          </p:cNvSpPr>
          <p:nvPr>
            <p:ph type="sldNum" sz="quarter" idx="12"/>
          </p:nvPr>
        </p:nvSpPr>
        <p:spPr/>
        <p:txBody>
          <a:bodyPr/>
          <a:lstStyle>
            <a:lvl1pPr eaLnBrk="1" hangingPunct="1">
              <a:defRPr/>
            </a:lvl1pPr>
          </a:lstStyle>
          <a:p>
            <a:pPr>
              <a:defRPr/>
            </a:pPr>
            <a:fld id="{D47D4F6F-BA4E-CE4A-B00A-3DE37F616D0E}"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0" y="0"/>
            <a:ext cx="9144000" cy="6858000"/>
          </a:xfrm>
          <a:prstGeom prst="rect">
            <a:avLst/>
          </a:prstGeom>
          <a:solidFill>
            <a:srgbClr val="FEEDE2">
              <a:alpha val="63136"/>
            </a:srgbClr>
          </a:solidFill>
          <a:ln>
            <a:noFill/>
          </a:ln>
          <a:extLst>
            <a:ext uri="{91240B29-F687-4F45-9708-019B960494DF}"/>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sz="1300" smtClean="0">
              <a:solidFill>
                <a:srgbClr val="000054"/>
              </a:solidFill>
              <a:latin typeface="Calibri" pitchFamily="-65" charset="0"/>
              <a:ea typeface="+mn-ea"/>
            </a:endParaRPr>
          </a:p>
        </p:txBody>
      </p:sp>
      <p:sp>
        <p:nvSpPr>
          <p:cNvPr id="1027" name="Rectangle 2"/>
          <p:cNvSpPr>
            <a:spLocks noGrp="1" noChangeArrowheads="1"/>
          </p:cNvSpPr>
          <p:nvPr userDrawn="1">
            <p:ph type="title"/>
          </p:nvPr>
        </p:nvSpPr>
        <p:spPr bwMode="auto">
          <a:xfrm>
            <a:off x="1905000" y="60960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userDrawn="1">
            <p:ph type="body" idx="1"/>
          </p:nvPr>
        </p:nvSpPr>
        <p:spPr bwMode="auto">
          <a:xfrm>
            <a:off x="1905000" y="1981200"/>
            <a:ext cx="6858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userDrawn="1">
            <p:ph type="dt" sz="half" idx="2"/>
          </p:nvPr>
        </p:nvSpPr>
        <p:spPr bwMode="auto">
          <a:xfrm>
            <a:off x="1905000" y="625475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Calibri" pitchFamily="-111" charset="0"/>
              </a:defRPr>
            </a:lvl1pPr>
          </a:lstStyle>
          <a:p>
            <a:pPr>
              <a:defRPr/>
            </a:pPr>
            <a:fld id="{7991DD99-0624-5A40-AC44-A8597E1C06BD}" type="datetime1">
              <a:rPr lang="en-US"/>
              <a:pPr>
                <a:defRPr/>
              </a:pPr>
              <a:t>2/8/15</a:t>
            </a:fld>
            <a:endParaRPr lang="en-US"/>
          </a:p>
        </p:txBody>
      </p:sp>
      <p:sp>
        <p:nvSpPr>
          <p:cNvPr id="3" name="Rectangle 5"/>
          <p:cNvSpPr>
            <a:spLocks noGrp="1" noChangeArrowheads="1"/>
          </p:cNvSpPr>
          <p:nvPr userDrawn="1">
            <p:ph type="ftr" sz="quarter" idx="3"/>
          </p:nvPr>
        </p:nvSpPr>
        <p:spPr bwMode="auto">
          <a:xfrm>
            <a:off x="3806825" y="6254750"/>
            <a:ext cx="305117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Calibri" pitchFamily="34" charset="0"/>
                <a:ea typeface="+mn-ea"/>
                <a:cs typeface="Calibri" pitchFamily="34" charset="0"/>
              </a:defRPr>
            </a:lvl1pPr>
          </a:lstStyle>
          <a:p>
            <a:pPr>
              <a:defRPr/>
            </a:pPr>
            <a:endParaRPr lang="en-US" altLang="en-US"/>
          </a:p>
        </p:txBody>
      </p:sp>
      <p:sp>
        <p:nvSpPr>
          <p:cNvPr id="1030" name="Rectangle 6"/>
          <p:cNvSpPr>
            <a:spLocks noGrp="1" noChangeArrowheads="1"/>
          </p:cNvSpPr>
          <p:nvPr userDrawn="1">
            <p:ph type="sldNum" sz="quarter" idx="4"/>
          </p:nvPr>
        </p:nvSpPr>
        <p:spPr bwMode="auto">
          <a:xfrm>
            <a:off x="7091363"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Calibri" pitchFamily="-111" charset="0"/>
              </a:defRPr>
            </a:lvl1pPr>
          </a:lstStyle>
          <a:p>
            <a:pPr>
              <a:defRPr/>
            </a:pPr>
            <a:fld id="{6D309240-DE24-9F47-A249-C725FD628AD9}" type="slidenum">
              <a:rPr lang="en-US"/>
              <a:pPr>
                <a:defRPr/>
              </a:pPr>
              <a:t>‹#›</a:t>
            </a:fld>
            <a:endParaRPr lang="en-US"/>
          </a:p>
        </p:txBody>
      </p:sp>
      <p:sp>
        <p:nvSpPr>
          <p:cNvPr id="1032" name="Rectangle 9"/>
          <p:cNvSpPr>
            <a:spLocks noChangeArrowheads="1"/>
          </p:cNvSpPr>
          <p:nvPr userDrawn="1"/>
        </p:nvSpPr>
        <p:spPr bwMode="auto">
          <a:xfrm rot="5400000" flipV="1">
            <a:off x="-2624932" y="2620169"/>
            <a:ext cx="6862763" cy="1628776"/>
          </a:xfrm>
          <a:custGeom>
            <a:avLst/>
            <a:gdLst>
              <a:gd name="T0" fmla="*/ 0 w 21600"/>
              <a:gd name="T1" fmla="*/ 0 h 20886"/>
              <a:gd name="T2" fmla="*/ 2147483647 w 21600"/>
              <a:gd name="T3" fmla="*/ 0 h 20886"/>
              <a:gd name="T4" fmla="*/ 2147483647 w 21600"/>
              <a:gd name="T5" fmla="*/ 2147483647 h 20886"/>
              <a:gd name="T6" fmla="*/ 0 w 21600"/>
              <a:gd name="T7" fmla="*/ 2147483647 h 20886"/>
              <a:gd name="T8" fmla="*/ 0 w 21600"/>
              <a:gd name="T9" fmla="*/ 0 h 20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0886">
                <a:moveTo>
                  <a:pt x="0" y="0"/>
                </a:moveTo>
                <a:lnTo>
                  <a:pt x="21600" y="0"/>
                </a:lnTo>
                <a:lnTo>
                  <a:pt x="21600" y="18317"/>
                </a:lnTo>
                <a:cubicBezTo>
                  <a:pt x="10854" y="11350"/>
                  <a:pt x="10800" y="23922"/>
                  <a:pt x="0" y="20172"/>
                </a:cubicBezTo>
                <a:lnTo>
                  <a:pt x="0" y="0"/>
                </a:lnTo>
                <a:close/>
              </a:path>
            </a:pathLst>
          </a:custGeom>
          <a:blipFill dpi="0" rotWithShape="1">
            <a:blip r:embed="rId14"/>
            <a:srcRect/>
            <a:tile tx="0" ty="0" sx="100000" sy="100000" flip="none" algn="tl"/>
          </a:blipFill>
          <a:ln w="9525">
            <a:noFill/>
            <a:round/>
            <a:headEnd/>
            <a:tailEnd/>
          </a:ln>
        </p:spPr>
        <p:txBody>
          <a:bodyPr wrap="none" anchor="ctr">
            <a:prstTxWarp prst="textNoShape">
              <a:avLst/>
            </a:prstTxWarp>
          </a:bodyPr>
          <a:lstStyle/>
          <a:p>
            <a:pPr>
              <a:defRPr/>
            </a:pPr>
            <a:endParaRPr lang="en-US"/>
          </a:p>
        </p:txBody>
      </p:sp>
      <p:pic>
        <p:nvPicPr>
          <p:cNvPr id="1033" name="Picture 10" descr="Color-ppt3"/>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152400" y="457200"/>
            <a:ext cx="1371600" cy="1371600"/>
          </a:xfrm>
          <a:prstGeom prst="rect">
            <a:avLst/>
          </a:prstGeom>
          <a:noFill/>
          <a:ln w="9525">
            <a:noFill/>
            <a:miter lim="800000"/>
            <a:headEnd/>
            <a:tailEnd/>
          </a:ln>
        </p:spPr>
      </p:pic>
      <p:sp>
        <p:nvSpPr>
          <p:cNvPr id="1034" name="Rectangle 11"/>
          <p:cNvSpPr>
            <a:spLocks noChangeArrowheads="1"/>
          </p:cNvSpPr>
          <p:nvPr userDrawn="1"/>
        </p:nvSpPr>
        <p:spPr bwMode="auto">
          <a:xfrm>
            <a:off x="76200" y="1752600"/>
            <a:ext cx="1524000" cy="685800"/>
          </a:xfrm>
          <a:prstGeom prst="rect">
            <a:avLst/>
          </a:prstGeom>
          <a:noFill/>
          <a:ln w="9525">
            <a:noFill/>
            <a:miter lim="800000"/>
            <a:headEnd/>
            <a:tailEnd/>
          </a:ln>
        </p:spPr>
        <p:txBody>
          <a:bodyPr anchor="ctr">
            <a:prstTxWarp prst="textNoShape">
              <a:avLst/>
            </a:prstTxWarp>
          </a:bodyPr>
          <a:lstStyle/>
          <a:p>
            <a:pPr algn="ctr" eaLnBrk="0" hangingPunct="0">
              <a:defRPr/>
            </a:pPr>
            <a:r>
              <a:rPr lang="en-US" sz="1100" b="1">
                <a:solidFill>
                  <a:srgbClr val="070C51"/>
                </a:solidFill>
                <a:latin typeface="Calibri" pitchFamily="-111" charset="0"/>
              </a:rPr>
              <a:t>TOM TORLAKSON</a:t>
            </a:r>
            <a:br>
              <a:rPr lang="en-US" sz="1100" b="1">
                <a:solidFill>
                  <a:srgbClr val="070C51"/>
                </a:solidFill>
                <a:latin typeface="Calibri" pitchFamily="-111" charset="0"/>
              </a:rPr>
            </a:br>
            <a:r>
              <a:rPr lang="en-US" sz="1000">
                <a:solidFill>
                  <a:srgbClr val="070C51"/>
                </a:solidFill>
                <a:latin typeface="Calibri" pitchFamily="-111" charset="0"/>
              </a:rPr>
              <a:t>State Superintendent </a:t>
            </a:r>
            <a:br>
              <a:rPr lang="en-US" sz="1000">
                <a:solidFill>
                  <a:srgbClr val="070C51"/>
                </a:solidFill>
                <a:latin typeface="Calibri" pitchFamily="-111" charset="0"/>
              </a:rPr>
            </a:br>
            <a:r>
              <a:rPr lang="en-US" sz="1000">
                <a:solidFill>
                  <a:srgbClr val="070C51"/>
                </a:solidFill>
                <a:latin typeface="Calibri" pitchFamily="-111" charset="0"/>
              </a:rPr>
              <a:t>of Public Instruction</a:t>
            </a:r>
            <a:endParaRPr lang="en-US" sz="5400">
              <a:solidFill>
                <a:srgbClr val="000000"/>
              </a:solidFill>
              <a:latin typeface="Calibri" pitchFamily="-111" charset="0"/>
            </a:endParaRPr>
          </a:p>
        </p:txBody>
      </p:sp>
    </p:spTree>
  </p:cSld>
  <p:clrMap bg1="lt1" tx1="dk1" bg2="lt2" tx2="dk2" accent1="accent1" accent2="accent2" accent3="accent3" accent4="accent4" accent5="accent5" accent6="accent6" hlink="hlink" folHlink="folHlink"/>
  <p:sldLayoutIdLst>
    <p:sldLayoutId id="2147485613" r:id="rId1"/>
    <p:sldLayoutId id="2147485614" r:id="rId2"/>
    <p:sldLayoutId id="2147485615" r:id="rId3"/>
    <p:sldLayoutId id="2147485616" r:id="rId4"/>
    <p:sldLayoutId id="2147485617" r:id="rId5"/>
    <p:sldLayoutId id="2147485618" r:id="rId6"/>
    <p:sldLayoutId id="2147485619" r:id="rId7"/>
    <p:sldLayoutId id="2147485620" r:id="rId8"/>
    <p:sldLayoutId id="2147485621" r:id="rId9"/>
    <p:sldLayoutId id="2147485622" r:id="rId10"/>
    <p:sldLayoutId id="2147485623" r:id="rId11"/>
    <p:sldLayoutId id="2147485624" r:id="rId12"/>
  </p:sldLayoutIdLst>
  <p:transition spd="med">
    <p:fade/>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4400">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sz="4400">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sz="4400">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sz="4400">
          <a:solidFill>
            <a:schemeClr val="tx2"/>
          </a:solidFill>
          <a:latin typeface="Calibri" pitchFamily="34" charset="0"/>
          <a:ea typeface="Calibri" pitchFamily="34" charset="0"/>
          <a:cs typeface="Calibri" pitchFamily="34"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video.search.yahoo.com/video/play?p=signs+restaurant+tononto&amp;vid=4a344f05718f2d5264454fa902dbe9e3&amp;I=2:34&amp;turl+http://ts2.mm.bing.net/th?id=VN.608009310479385933&amp;pid=15.1&amp;rurl=https:/watch?v=VPgh5Yk2HaY&amp;tit=New+restaurant+staffed+with+deaf+waiters&amp;c=0&amp;sigr=11bhngai2&amp;sigt=118tf1jqt&amp;sigi=11rr9hlho&amp;ct=p&amp;age=1406687165&amp;fr2=p:s,v:v&amp;fr=iphone&amp;tt=b" TargetMode="External"/><Relationship Id="rId1" Type="http://schemas.openxmlformats.org/officeDocument/2006/relationships/slideLayout" Target="../slideLayouts/slideLayout2.xml"/><Relationship Id="rId2" Type="http://schemas.openxmlformats.org/officeDocument/2006/relationships/hyperlink" Target="https://www.youtube.com/watch?v=VPgh5Yk2Ha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edutopia.org/math-social-activity-cooperative-learning-vide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hyperlink" Target="http://www.popplet.com"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edutopia.org/tech-to-learn-free-online-resources-video"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edutopia.org/tech-to-learn-free-online-resources-video"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hyperlink" Target="http://www.cast.org/research/projects/udio.html" TargetMode="External"/><Relationship Id="rId4" Type="http://schemas.openxmlformats.org/officeDocument/2006/relationships/image" Target="../media/image12.png"/><Relationship Id="rId5" Type="http://schemas.openxmlformats.org/officeDocument/2006/relationships/hyperlink" Target="http://www.CAST.org" TargetMode="External"/><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620838" y="0"/>
            <a:ext cx="7370762" cy="2420938"/>
          </a:xfrm>
        </p:spPr>
        <p:txBody>
          <a:bodyPr/>
          <a:lstStyle/>
          <a:p>
            <a:r>
              <a:rPr lang="en-US" b="1" dirty="0" smtClean="0">
                <a:latin typeface="Calibri" pitchFamily="-111" charset="0"/>
                <a:ea typeface="Calibri" pitchFamily="-111" charset="0"/>
                <a:cs typeface="Calibri" pitchFamily="-111" charset="0"/>
              </a:rPr>
              <a:t>Blueprint for Improving Instruction, Accessibility, and Outcomes for All Students</a:t>
            </a:r>
            <a:endParaRPr lang="en-US" b="1" dirty="0">
              <a:latin typeface="Calibri" pitchFamily="-111" charset="0"/>
              <a:ea typeface="Calibri" pitchFamily="-111" charset="0"/>
              <a:cs typeface="Calibri" pitchFamily="-111" charset="0"/>
            </a:endParaRPr>
          </a:p>
        </p:txBody>
      </p:sp>
      <p:sp>
        <p:nvSpPr>
          <p:cNvPr id="15363" name="TextBox 1"/>
          <p:cNvSpPr txBox="1">
            <a:spLocks noChangeArrowheads="1"/>
          </p:cNvSpPr>
          <p:nvPr/>
        </p:nvSpPr>
        <p:spPr bwMode="auto">
          <a:xfrm>
            <a:off x="1828800" y="2590800"/>
            <a:ext cx="7086600" cy="646331"/>
          </a:xfrm>
          <a:prstGeom prst="rect">
            <a:avLst/>
          </a:prstGeom>
          <a:noFill/>
          <a:ln w="9525">
            <a:noFill/>
            <a:miter lim="800000"/>
            <a:headEnd/>
            <a:tailEnd/>
          </a:ln>
        </p:spPr>
        <p:txBody>
          <a:bodyPr>
            <a:prstTxWarp prst="textNoShape">
              <a:avLst/>
            </a:prstTxWarp>
            <a:spAutoFit/>
          </a:bodyPr>
          <a:lstStyle/>
          <a:p>
            <a:pPr algn="ctr"/>
            <a:r>
              <a:rPr lang="en-US" b="1" dirty="0" smtClean="0">
                <a:ea typeface="Calibri" pitchFamily="-111" charset="0"/>
                <a:cs typeface="Calibri" pitchFamily="-111" charset="0"/>
                <a:sym typeface="Symbol" pitchFamily="-111" charset="2"/>
              </a:rPr>
              <a:t>February 17</a:t>
            </a:r>
            <a:r>
              <a:rPr lang="en-US" b="1" baseline="30000" dirty="0" smtClean="0">
                <a:ea typeface="Calibri" pitchFamily="-111" charset="0"/>
                <a:cs typeface="Calibri" pitchFamily="-111" charset="0"/>
                <a:sym typeface="Symbol" pitchFamily="-111" charset="2"/>
              </a:rPr>
              <a:t>th</a:t>
            </a:r>
            <a:r>
              <a:rPr lang="en-US" b="1" dirty="0">
                <a:ea typeface="Calibri" pitchFamily="-111" charset="0"/>
                <a:cs typeface="Calibri" pitchFamily="-111" charset="0"/>
                <a:sym typeface="Symbol" pitchFamily="-111" charset="2"/>
              </a:rPr>
              <a:t>, </a:t>
            </a:r>
            <a:r>
              <a:rPr lang="en-US" b="1" dirty="0" smtClean="0">
                <a:ea typeface="Calibri" pitchFamily="-111" charset="0"/>
                <a:cs typeface="Calibri" pitchFamily="-111" charset="0"/>
                <a:sym typeface="Symbol" pitchFamily="-111" charset="2"/>
              </a:rPr>
              <a:t>2015</a:t>
            </a:r>
            <a:endParaRPr lang="en-US" dirty="0" smtClean="0">
              <a:ea typeface="Calibri" pitchFamily="-111" charset="0"/>
              <a:cs typeface="Calibri" pitchFamily="-111" charset="0"/>
              <a:sym typeface="Symbol" pitchFamily="-111" charset="2"/>
            </a:endParaRPr>
          </a:p>
          <a:p>
            <a:pPr algn="ctr"/>
            <a:r>
              <a:rPr lang="en-US" b="1" dirty="0" smtClean="0">
                <a:ea typeface="Calibri" pitchFamily="-111" charset="0"/>
                <a:cs typeface="Calibri" pitchFamily="-111" charset="0"/>
                <a:sym typeface="Symbol" pitchFamily="-111" charset="2"/>
              </a:rPr>
              <a:t>Sacramento Convention Center</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990600" y="533400"/>
            <a:ext cx="8153400" cy="769441"/>
          </a:xfrm>
          <a:prstGeom prst="rect">
            <a:avLst/>
          </a:prstGeom>
        </p:spPr>
        <p:txBody>
          <a:bodyPr wrap="square">
            <a:spAutoFit/>
          </a:bodyPr>
          <a:lstStyle/>
          <a:p>
            <a:pPr algn="ctr"/>
            <a:r>
              <a:rPr lang="en-US" sz="4400" dirty="0" smtClean="0">
                <a:solidFill>
                  <a:srgbClr val="800000"/>
                </a:solidFill>
                <a:latin typeface="+mj-lt"/>
                <a:cs typeface="Century Gothic"/>
              </a:rPr>
              <a:t>Learner Variability</a:t>
            </a:r>
            <a:endParaRPr lang="en-US" sz="4400" dirty="0">
              <a:solidFill>
                <a:srgbClr val="800000"/>
              </a:solidFill>
              <a:latin typeface="+mj-lt"/>
            </a:endParaRPr>
          </a:p>
        </p:txBody>
      </p:sp>
      <p:sp>
        <p:nvSpPr>
          <p:cNvPr id="8" name="TextBox 7"/>
          <p:cNvSpPr txBox="1"/>
          <p:nvPr/>
        </p:nvSpPr>
        <p:spPr>
          <a:xfrm>
            <a:off x="1600200" y="2133600"/>
            <a:ext cx="7543800" cy="4678204"/>
          </a:xfrm>
          <a:prstGeom prst="rect">
            <a:avLst/>
          </a:prstGeom>
          <a:noFill/>
        </p:spPr>
        <p:txBody>
          <a:bodyPr wrap="square" rtlCol="0">
            <a:spAutoFit/>
          </a:bodyPr>
          <a:lstStyle/>
          <a:p>
            <a:r>
              <a:rPr lang="en-US" sz="3200" b="1" dirty="0" smtClean="0">
                <a:solidFill>
                  <a:srgbClr val="000066"/>
                </a:solidFill>
                <a:latin typeface="Calibri"/>
                <a:cs typeface="Calibri"/>
              </a:rPr>
              <a:t>First we need to incorporate what learning and education science have revealed about the nature of learning into a newly conceived and designed education system. </a:t>
            </a:r>
          </a:p>
          <a:p>
            <a:endParaRPr lang="en-US" sz="1200" b="1" dirty="0" smtClean="0">
              <a:solidFill>
                <a:srgbClr val="000066"/>
              </a:solidFill>
              <a:latin typeface="Calibri"/>
              <a:cs typeface="Calibri"/>
            </a:endParaRPr>
          </a:p>
          <a:p>
            <a:r>
              <a:rPr lang="en-US" sz="2800" u="sng" dirty="0" smtClean="0">
                <a:solidFill>
                  <a:srgbClr val="000066"/>
                </a:solidFill>
                <a:latin typeface="Calibri"/>
                <a:cs typeface="Calibri"/>
              </a:rPr>
              <a:t>Two key concepts emerge:</a:t>
            </a:r>
          </a:p>
          <a:p>
            <a:pPr>
              <a:buFont typeface="Arial"/>
              <a:buChar char="•"/>
            </a:pPr>
            <a:r>
              <a:rPr lang="en-US" sz="2800" dirty="0" smtClean="0">
                <a:solidFill>
                  <a:srgbClr val="000066"/>
                </a:solidFill>
                <a:latin typeface="Calibri"/>
                <a:cs typeface="Calibri"/>
              </a:rPr>
              <a:t> Learner variability is systematic and to a  </a:t>
            </a:r>
          </a:p>
          <a:p>
            <a:r>
              <a:rPr lang="en-US" sz="2800" dirty="0" smtClean="0">
                <a:solidFill>
                  <a:srgbClr val="000066"/>
                </a:solidFill>
                <a:latin typeface="Calibri"/>
                <a:cs typeface="Calibri"/>
              </a:rPr>
              <a:t>        large degree predictable</a:t>
            </a:r>
          </a:p>
          <a:p>
            <a:pPr>
              <a:buFont typeface="Arial"/>
              <a:buChar char="•"/>
            </a:pPr>
            <a:r>
              <a:rPr lang="en-US" sz="2800" dirty="0" smtClean="0">
                <a:solidFill>
                  <a:srgbClr val="000066"/>
                </a:solidFill>
                <a:latin typeface="Calibri"/>
                <a:cs typeface="Calibri"/>
              </a:rPr>
              <a:t> Learner capacities are context-dependent</a:t>
            </a:r>
          </a:p>
          <a:p>
            <a:pPr lvl="1"/>
            <a:r>
              <a:rPr lang="en-US" sz="2800" dirty="0" smtClean="0">
                <a:solidFill>
                  <a:srgbClr val="000066"/>
                </a:solidFill>
                <a:latin typeface="Calibri"/>
                <a:cs typeface="Calibri"/>
              </a:rPr>
              <a:t>	</a:t>
            </a:r>
            <a:endParaRPr lang="en-US" sz="2000" dirty="0" smtClean="0">
              <a:solidFill>
                <a:srgbClr val="000066"/>
              </a:solidFill>
              <a:latin typeface="Calibri"/>
              <a:cs typeface="Calibri"/>
            </a:endParaRPr>
          </a:p>
          <a:p>
            <a:endParaRPr lang="en-US" dirty="0">
              <a:solidFill>
                <a:srgbClr val="000066"/>
              </a:solidFill>
              <a:latin typeface="Calibri"/>
              <a:cs typeface="Calibri"/>
            </a:endParaRPr>
          </a:p>
        </p:txBody>
      </p:sp>
      <p:sp>
        <p:nvSpPr>
          <p:cNvPr id="6" name="Rectangle 5"/>
          <p:cNvSpPr/>
          <p:nvPr/>
        </p:nvSpPr>
        <p:spPr>
          <a:xfrm>
            <a:off x="2362200" y="1371600"/>
            <a:ext cx="6248400" cy="369332"/>
          </a:xfrm>
          <a:prstGeom prst="rect">
            <a:avLst/>
          </a:prstGeom>
        </p:spPr>
        <p:txBody>
          <a:bodyPr wrap="square">
            <a:spAutoFit/>
          </a:bodyPr>
          <a:lstStyle/>
          <a:p>
            <a:pPr lvl="0" defTabSz="457200" fontAlgn="auto">
              <a:spcBef>
                <a:spcPct val="20000"/>
              </a:spcBef>
              <a:spcAft>
                <a:spcPts val="0"/>
              </a:spcAft>
              <a:defRPr/>
            </a:pPr>
            <a:r>
              <a:rPr lang="en-US" dirty="0" smtClean="0">
                <a:solidFill>
                  <a:srgbClr val="000066"/>
                </a:solidFill>
                <a:latin typeface="Calibri"/>
                <a:cs typeface="Calibri"/>
              </a:rPr>
              <a:t>Universal </a:t>
            </a:r>
            <a:r>
              <a:rPr lang="en-US" dirty="0" smtClean="0">
                <a:solidFill>
                  <a:srgbClr val="000066"/>
                </a:solidFill>
                <a:latin typeface="Calibri"/>
                <a:cs typeface="Calibri"/>
              </a:rPr>
              <a:t>Design for Leaning: Theory and Practice, 2014</a:t>
            </a:r>
            <a:endParaRPr lang="en-US" dirty="0">
              <a:solidFill>
                <a:srgbClr val="000066"/>
              </a:solidFill>
              <a:latin typeface="Calibri"/>
              <a:cs typeface="Calibri"/>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524000" y="533400"/>
            <a:ext cx="7620000" cy="707886"/>
          </a:xfrm>
          <a:prstGeom prst="rect">
            <a:avLst/>
          </a:prstGeom>
        </p:spPr>
        <p:txBody>
          <a:bodyPr wrap="square">
            <a:spAutoFit/>
          </a:bodyPr>
          <a:lstStyle/>
          <a:p>
            <a:pPr algn="ctr"/>
            <a:r>
              <a:rPr lang="en-US" sz="4000" dirty="0" smtClean="0">
                <a:solidFill>
                  <a:srgbClr val="800000"/>
                </a:solidFill>
                <a:latin typeface="+mj-lt"/>
                <a:cs typeface="Century Gothic"/>
              </a:rPr>
              <a:t>Designing for Learner Variability</a:t>
            </a:r>
            <a:endParaRPr lang="en-US" sz="4000" dirty="0">
              <a:solidFill>
                <a:srgbClr val="800000"/>
              </a:solidFill>
              <a:latin typeface="+mj-lt"/>
            </a:endParaRPr>
          </a:p>
        </p:txBody>
      </p:sp>
      <p:pic>
        <p:nvPicPr>
          <p:cNvPr id="6" name="Picture 5" descr="Screen Shot 2014-08-20 at 10.13.46 AM.png"/>
          <p:cNvPicPr>
            <a:picLocks noChangeAspect="1"/>
          </p:cNvPicPr>
          <p:nvPr/>
        </p:nvPicPr>
        <p:blipFill>
          <a:blip r:embed="rId2"/>
          <a:stretch>
            <a:fillRect/>
          </a:stretch>
        </p:blipFill>
        <p:spPr>
          <a:xfrm>
            <a:off x="3581400" y="4191000"/>
            <a:ext cx="2895600" cy="2927979"/>
          </a:xfrm>
          <a:prstGeom prst="rect">
            <a:avLst/>
          </a:prstGeom>
        </p:spPr>
      </p:pic>
      <p:pic>
        <p:nvPicPr>
          <p:cNvPr id="7" name="Picture 6" descr="Screen Shot 2014-08-20 at 10.13.23 AM.png"/>
          <p:cNvPicPr>
            <a:picLocks noChangeAspect="1"/>
          </p:cNvPicPr>
          <p:nvPr/>
        </p:nvPicPr>
        <p:blipFill>
          <a:blip r:embed="rId3"/>
          <a:stretch>
            <a:fillRect/>
          </a:stretch>
        </p:blipFill>
        <p:spPr>
          <a:xfrm>
            <a:off x="6019800" y="2133600"/>
            <a:ext cx="2390857" cy="2395629"/>
          </a:xfrm>
          <a:prstGeom prst="rect">
            <a:avLst/>
          </a:prstGeom>
        </p:spPr>
      </p:pic>
      <p:pic>
        <p:nvPicPr>
          <p:cNvPr id="9" name="Picture 8" descr="Screen Shot 2014-08-20 at 10.16.51 AM.png"/>
          <p:cNvPicPr>
            <a:picLocks noChangeAspect="1"/>
          </p:cNvPicPr>
          <p:nvPr/>
        </p:nvPicPr>
        <p:blipFill>
          <a:blip r:embed="rId4"/>
          <a:stretch>
            <a:fillRect/>
          </a:stretch>
        </p:blipFill>
        <p:spPr>
          <a:xfrm>
            <a:off x="1998376" y="1981200"/>
            <a:ext cx="2426247" cy="236220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4-08-20 at 9.12.44 AM.png">
            <a:hlinkClick r:id="rId2"/>
          </p:cNvPr>
          <p:cNvPicPr>
            <a:picLocks noChangeAspect="1"/>
          </p:cNvPicPr>
          <p:nvPr/>
        </p:nvPicPr>
        <p:blipFill>
          <a:blip r:embed="rId3"/>
          <a:srcRect l="22745" r="7451" b="12960"/>
          <a:stretch>
            <a:fillRect/>
          </a:stretch>
        </p:blipFill>
        <p:spPr>
          <a:xfrm>
            <a:off x="3124200" y="2057400"/>
            <a:ext cx="4131613" cy="2806005"/>
          </a:xfrm>
          <a:prstGeom prst="rect">
            <a:avLst/>
          </a:prstGeom>
        </p:spPr>
      </p:pic>
      <p:sp>
        <p:nvSpPr>
          <p:cNvPr id="8" name="TextBox 7"/>
          <p:cNvSpPr txBox="1"/>
          <p:nvPr/>
        </p:nvSpPr>
        <p:spPr>
          <a:xfrm>
            <a:off x="1676400" y="533400"/>
            <a:ext cx="7467600" cy="1077218"/>
          </a:xfrm>
          <a:prstGeom prst="rect">
            <a:avLst/>
          </a:prstGeom>
          <a:noFill/>
        </p:spPr>
        <p:txBody>
          <a:bodyPr wrap="square" rtlCol="0">
            <a:spAutoFit/>
          </a:bodyPr>
          <a:lstStyle/>
          <a:p>
            <a:pPr algn="ctr"/>
            <a:r>
              <a:rPr lang="en-US" sz="4400" dirty="0" smtClean="0">
                <a:solidFill>
                  <a:schemeClr val="tx2"/>
                </a:solidFill>
              </a:rPr>
              <a:t>Environment vs. Disability</a:t>
            </a:r>
          </a:p>
          <a:p>
            <a:pPr algn="ctr"/>
            <a:r>
              <a:rPr lang="en-US" sz="2000" dirty="0" smtClean="0">
                <a:solidFill>
                  <a:schemeClr val="tx2"/>
                </a:solidFill>
                <a:hlinkClick r:id="rId4"/>
              </a:rPr>
              <a:t>Signs Restaurant Link</a:t>
            </a:r>
            <a:endParaRPr lang="en-US" sz="2000" dirty="0">
              <a:solidFill>
                <a:schemeClr val="tx2"/>
              </a:solidFill>
            </a:endParaRPr>
          </a:p>
        </p:txBody>
      </p:sp>
      <p:sp>
        <p:nvSpPr>
          <p:cNvPr id="9" name="TextBox 8"/>
          <p:cNvSpPr txBox="1"/>
          <p:nvPr/>
        </p:nvSpPr>
        <p:spPr>
          <a:xfrm>
            <a:off x="1447800" y="5181600"/>
            <a:ext cx="7696200" cy="1569660"/>
          </a:xfrm>
          <a:prstGeom prst="rect">
            <a:avLst/>
          </a:prstGeom>
          <a:noFill/>
        </p:spPr>
        <p:txBody>
          <a:bodyPr wrap="square" rtlCol="0">
            <a:spAutoFit/>
          </a:bodyPr>
          <a:lstStyle/>
          <a:p>
            <a:pPr algn="ctr"/>
            <a:r>
              <a:rPr lang="en-US" sz="3200" dirty="0" smtClean="0">
                <a:latin typeface="Calibri"/>
                <a:cs typeface="Calibri"/>
              </a:rPr>
              <a:t>In what ways does the educational environment positively or negatively affect student outcomes?</a:t>
            </a:r>
            <a:endParaRPr lang="en-US" sz="3200" dirty="0">
              <a:latin typeface="Calibri"/>
              <a:cs typeface="Calibri"/>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4978" name="TextBox 4"/>
          <p:cNvSpPr txBox="1">
            <a:spLocks noChangeArrowheads="1"/>
          </p:cNvSpPr>
          <p:nvPr/>
        </p:nvSpPr>
        <p:spPr bwMode="auto">
          <a:xfrm>
            <a:off x="0" y="0"/>
            <a:ext cx="9144000" cy="6858000"/>
          </a:xfrm>
          <a:prstGeom prst="rect">
            <a:avLst/>
          </a:prstGeom>
          <a:solidFill>
            <a:schemeClr val="bg1"/>
          </a:solidFill>
          <a:ln w="9525">
            <a:noFill/>
            <a:miter lim="800000"/>
            <a:headEnd/>
            <a:tailEnd/>
          </a:ln>
        </p:spPr>
        <p:txBody>
          <a:bodyPr>
            <a:prstTxWarp prst="textNoShape">
              <a:avLst/>
            </a:prstTxWarp>
            <a:spAutoFit/>
          </a:bodyPr>
          <a:lstStyle/>
          <a:p>
            <a:endParaRPr lang="en-US"/>
          </a:p>
        </p:txBody>
      </p:sp>
      <p:pic>
        <p:nvPicPr>
          <p:cNvPr id="7" name="Picture 6" descr="Screen Shot 2014-03-03 at 8.00.43 AM.png"/>
          <p:cNvPicPr>
            <a:picLocks noChangeAspect="1"/>
          </p:cNvPicPr>
          <p:nvPr/>
        </p:nvPicPr>
        <p:blipFill>
          <a:blip r:embed="rId3"/>
          <a:srcRect/>
          <a:stretch>
            <a:fillRect/>
          </a:stretch>
        </p:blipFill>
        <p:spPr bwMode="auto">
          <a:xfrm>
            <a:off x="0" y="0"/>
            <a:ext cx="3124200" cy="6858000"/>
          </a:xfrm>
          <a:prstGeom prst="rect">
            <a:avLst/>
          </a:prstGeom>
          <a:noFill/>
          <a:ln w="9525">
            <a:noFill/>
            <a:miter lim="800000"/>
            <a:headEnd/>
            <a:tailEnd/>
          </a:ln>
        </p:spPr>
      </p:pic>
      <p:pic>
        <p:nvPicPr>
          <p:cNvPr id="149508" name="Picture 7" descr="Screen Shot 2014-03-03 at 8.01.20 AM.png"/>
          <p:cNvPicPr>
            <a:picLocks noChangeAspect="1"/>
          </p:cNvPicPr>
          <p:nvPr/>
        </p:nvPicPr>
        <p:blipFill>
          <a:blip r:embed="rId4"/>
          <a:srcRect/>
          <a:stretch>
            <a:fillRect/>
          </a:stretch>
        </p:blipFill>
        <p:spPr bwMode="auto">
          <a:xfrm>
            <a:off x="3048000" y="0"/>
            <a:ext cx="3048000" cy="6858000"/>
          </a:xfrm>
          <a:prstGeom prst="rect">
            <a:avLst/>
          </a:prstGeom>
          <a:noFill/>
          <a:ln w="9525">
            <a:noFill/>
            <a:miter lim="800000"/>
            <a:headEnd/>
            <a:tailEnd/>
          </a:ln>
        </p:spPr>
      </p:pic>
      <p:pic>
        <p:nvPicPr>
          <p:cNvPr id="9" name="Picture 8" descr="Screen Shot 2014-03-03 at 8.01.37 AM.png"/>
          <p:cNvPicPr>
            <a:picLocks noChangeAspect="1"/>
          </p:cNvPicPr>
          <p:nvPr/>
        </p:nvPicPr>
        <p:blipFill>
          <a:blip r:embed="rId5"/>
          <a:srcRect/>
          <a:stretch>
            <a:fillRect/>
          </a:stretch>
        </p:blipFill>
        <p:spPr bwMode="auto">
          <a:xfrm>
            <a:off x="6054725" y="0"/>
            <a:ext cx="3089275" cy="6858000"/>
          </a:xfrm>
          <a:prstGeom prst="rect">
            <a:avLst/>
          </a:prstGeom>
          <a:noFill/>
          <a:ln w="9525">
            <a:noFill/>
            <a:miter lim="800000"/>
            <a:headEnd/>
            <a:tailEnd/>
          </a:ln>
        </p:spPr>
      </p:pic>
      <p:sp>
        <p:nvSpPr>
          <p:cNvPr id="6" name="Rectangle 5"/>
          <p:cNvSpPr/>
          <p:nvPr/>
        </p:nvSpPr>
        <p:spPr>
          <a:xfrm rot="20037415">
            <a:off x="1576715" y="2643375"/>
            <a:ext cx="5648278" cy="1200329"/>
          </a:xfrm>
          <a:prstGeom prst="rect">
            <a:avLst/>
          </a:prstGeom>
          <a:noFill/>
        </p:spPr>
        <p:txBody>
          <a:bodyPr wrap="square" lIns="91440" tIns="45720" rIns="91440" bIns="45720">
            <a:spAutoFit/>
          </a:bodyPr>
          <a:lstStyle/>
          <a:p>
            <a:pPr algn="ctr"/>
            <a:r>
              <a:rPr lang="en-US" sz="7200" b="1" dirty="0" smtClean="0">
                <a:ln w="10541" cmpd="sng">
                  <a:solidFill>
                    <a:schemeClr val="accent1">
                      <a:shade val="88000"/>
                      <a:satMod val="110000"/>
                    </a:schemeClr>
                  </a:solidFill>
                  <a:prstDash val="solid"/>
                </a:ln>
              </a:rPr>
              <a:t>OUT</a:t>
            </a:r>
            <a:r>
              <a:rPr lang="en-US" sz="7200" b="1" cap="none" spc="0" dirty="0" smtClean="0">
                <a:ln w="10541" cmpd="sng">
                  <a:solidFill>
                    <a:schemeClr val="accent1">
                      <a:shade val="88000"/>
                      <a:satMod val="110000"/>
                    </a:schemeClr>
                  </a:solidFill>
                  <a:prstDash val="solid"/>
                </a:ln>
                <a:effectLst/>
              </a:rPr>
              <a:t>DATED</a:t>
            </a:r>
            <a:endParaRPr lang="en-US" sz="7200" b="1" cap="none" spc="0" dirty="0">
              <a:ln w="10541" cmpd="sng">
                <a:solidFill>
                  <a:schemeClr val="accent1">
                    <a:shade val="88000"/>
                    <a:satMod val="110000"/>
                  </a:schemeClr>
                </a:solidFill>
                <a:prstDash val="solid"/>
              </a:ln>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17 -1.5887E-6 L 0.34149 -1.5887E-6 " pathEditMode="relative" rAng="0" ptsTypes="AA">
                                      <p:cBhvr>
                                        <p:cTn id="6" dur="2000" fill="hold"/>
                                        <p:tgtEl>
                                          <p:spTgt spid="7"/>
                                        </p:tgtEl>
                                        <p:attrNameLst>
                                          <p:attrName>ppt_x</p:attrName>
                                          <p:attrName>ppt_y</p:attrName>
                                        </p:attrNameLst>
                                      </p:cBhvr>
                                      <p:rCtr x="173" y="0"/>
                                    </p:animMotion>
                                  </p:childTnLst>
                                </p:cTn>
                              </p:par>
                              <p:par>
                                <p:cTn id="7" presetID="0" presetClass="path" presetSubtype="0" accel="50000" decel="50000" fill="hold" nodeType="withEffect">
                                  <p:stCondLst>
                                    <p:cond delay="0"/>
                                  </p:stCondLst>
                                  <p:childTnLst>
                                    <p:animMotion origin="layout" path="M -0.01891 -1.5887E-6 L 0.33091 -1.5887E-6 " pathEditMode="relative" rAng="0" ptsTypes="AA">
                                      <p:cBhvr>
                                        <p:cTn id="8" dur="2000" fill="hold"/>
                                        <p:tgtEl>
                                          <p:spTgt spid="149508"/>
                                        </p:tgtEl>
                                        <p:attrNameLst>
                                          <p:attrName>ppt_x</p:attrName>
                                          <p:attrName>ppt_y</p:attrName>
                                        </p:attrNameLst>
                                      </p:cBhvr>
                                      <p:rCtr x="175" y="0"/>
                                    </p:animMotion>
                                  </p:childTnLst>
                                </p:cTn>
                              </p:par>
                              <p:par>
                                <p:cTn id="9" presetID="0" presetClass="path" presetSubtype="0" accel="50000" decel="50000" fill="hold" nodeType="withEffect">
                                  <p:stCondLst>
                                    <p:cond delay="0"/>
                                  </p:stCondLst>
                                  <p:childTnLst>
                                    <p:animMotion origin="layout" path="M -2.75724E-6 -1.5887E-6 L -0.66406 -1.5887E-6 " pathEditMode="relative" rAng="0" ptsTypes="AA">
                                      <p:cBhvr>
                                        <p:cTn id="10" dur="2000" fill="hold"/>
                                        <p:tgtEl>
                                          <p:spTgt spid="9"/>
                                        </p:tgtEl>
                                        <p:attrNameLst>
                                          <p:attrName>ppt_x</p:attrName>
                                          <p:attrName>ppt_y</p:attrName>
                                        </p:attrNameLst>
                                      </p:cBhvr>
                                      <p:rCtr x="-332" y="0"/>
                                    </p:animMotion>
                                  </p:childTnLst>
                                </p:cTn>
                              </p:par>
                              <p:par>
                                <p:cTn id="11" presetID="10" presetClass="exit" presetSubtype="0" fill="hold" grpId="0" nodeType="withEffect">
                                  <p:stCondLst>
                                    <p:cond delay="0"/>
                                  </p:stCondLst>
                                  <p:childTnLst>
                                    <p:animEffect transition="out" filter="fade">
                                      <p:cBhvr>
                                        <p:cTn id="12" dur="1000"/>
                                        <p:tgtEl>
                                          <p:spTgt spid="6"/>
                                        </p:tgtEl>
                                      </p:cBhvr>
                                    </p:animEffect>
                                    <p:set>
                                      <p:cBhvr>
                                        <p:cTn id="13"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Screen Shot 2014-06-30 at 11.35.50 AM.png"/>
          <p:cNvPicPr>
            <a:picLocks noChangeAspect="1"/>
          </p:cNvPicPr>
          <p:nvPr/>
        </p:nvPicPr>
        <p:blipFill>
          <a:blip r:embed="rId3"/>
          <a:stretch>
            <a:fillRect/>
          </a:stretch>
        </p:blipFill>
        <p:spPr>
          <a:xfrm>
            <a:off x="1" y="0"/>
            <a:ext cx="9143999" cy="6858000"/>
          </a:xfrm>
          <a:prstGeom prst="rect">
            <a:avLst/>
          </a:prstGeom>
        </p:spPr>
      </p:pic>
      <p:sp>
        <p:nvSpPr>
          <p:cNvPr id="3" name="Rectangle 2"/>
          <p:cNvSpPr/>
          <p:nvPr/>
        </p:nvSpPr>
        <p:spPr>
          <a:xfrm rot="20037415">
            <a:off x="1576715" y="2643375"/>
            <a:ext cx="5648278" cy="1200329"/>
          </a:xfrm>
          <a:prstGeom prst="rect">
            <a:avLst/>
          </a:prstGeom>
          <a:noFill/>
        </p:spPr>
        <p:txBody>
          <a:bodyPr wrap="square" lIns="91440" tIns="45720" rIns="91440" bIns="45720">
            <a:spAutoFit/>
          </a:bodyPr>
          <a:lstStyle/>
          <a:p>
            <a:pPr algn="ctr"/>
            <a:r>
              <a:rPr lang="en-US" sz="7200" b="1" cap="none" spc="0" dirty="0" smtClean="0">
                <a:ln w="10541" cmpd="sng">
                  <a:solidFill>
                    <a:schemeClr val="accent1">
                      <a:shade val="88000"/>
                      <a:satMod val="110000"/>
                    </a:schemeClr>
                  </a:solidFill>
                  <a:prstDash val="solid"/>
                </a:ln>
                <a:effectLst/>
              </a:rPr>
              <a:t>UPDATED</a:t>
            </a:r>
            <a:endParaRPr lang="en-US" sz="7200" b="1" cap="none" spc="0" dirty="0">
              <a:ln w="10541" cmpd="sng">
                <a:solidFill>
                  <a:schemeClr val="accent1">
                    <a:shade val="88000"/>
                    <a:satMod val="110000"/>
                  </a:schemeClr>
                </a:solidFill>
                <a:prstDash val="solid"/>
              </a:ln>
              <a:effectLst/>
            </a:endParaRPr>
          </a:p>
        </p:txBody>
      </p:sp>
      <p:sp>
        <p:nvSpPr>
          <p:cNvPr id="4" name="TextBox 3"/>
          <p:cNvSpPr txBox="1"/>
          <p:nvPr/>
        </p:nvSpPr>
        <p:spPr>
          <a:xfrm>
            <a:off x="7924800" y="6581001"/>
            <a:ext cx="1219200" cy="276999"/>
          </a:xfrm>
          <a:prstGeom prst="rect">
            <a:avLst/>
          </a:prstGeom>
          <a:noFill/>
        </p:spPr>
        <p:txBody>
          <a:bodyPr wrap="square" rtlCol="0">
            <a:spAutoFit/>
          </a:bodyPr>
          <a:lstStyle/>
          <a:p>
            <a:r>
              <a:rPr lang="en-US" sz="1200" dirty="0" smtClean="0"/>
              <a:t>© CAST, 2014</a:t>
            </a:r>
            <a:endParaRPr lang="en-US" sz="1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54424792"/>
      </p:ext>
    </p:extLst>
  </p:cSld>
  <p:clrMapOvr>
    <a:masterClrMapping/>
  </p:clrMapOvr>
  <p:transition spd="slow" advTm="3985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28600" y="-304800"/>
            <a:ext cx="9525000" cy="7543800"/>
          </a:xfrm>
          <a:prstGeom prst="rect">
            <a:avLst/>
          </a:prstGeom>
          <a:solidFill>
            <a:schemeClr val="bg1"/>
          </a:solidFill>
        </p:spPr>
        <p:txBody>
          <a:bodyPr wrap="square" rtlCol="0">
            <a:spAutoFit/>
          </a:bodyPr>
          <a:lstStyle/>
          <a:p>
            <a:endParaRPr lang="en-US" dirty="0"/>
          </a:p>
        </p:txBody>
      </p:sp>
      <p:pic>
        <p:nvPicPr>
          <p:cNvPr id="3" name="Picture 2" descr="Screen Shot 2014-06-30 at 1.02.57 PM.png"/>
          <p:cNvPicPr>
            <a:picLocks noChangeAspect="1"/>
          </p:cNvPicPr>
          <p:nvPr/>
        </p:nvPicPr>
        <p:blipFill>
          <a:blip r:embed="rId2"/>
          <a:stretch>
            <a:fillRect/>
          </a:stretch>
        </p:blipFill>
        <p:spPr>
          <a:xfrm>
            <a:off x="0" y="609600"/>
            <a:ext cx="9144000" cy="6476999"/>
          </a:xfrm>
          <a:prstGeom prst="rect">
            <a:avLst/>
          </a:prstGeom>
        </p:spPr>
      </p:pic>
      <p:sp>
        <p:nvSpPr>
          <p:cNvPr id="4" name="Rectangle 3"/>
          <p:cNvSpPr/>
          <p:nvPr/>
        </p:nvSpPr>
        <p:spPr>
          <a:xfrm>
            <a:off x="0" y="0"/>
            <a:ext cx="9144000" cy="646331"/>
          </a:xfrm>
          <a:prstGeom prst="rect">
            <a:avLst/>
          </a:prstGeom>
        </p:spPr>
        <p:txBody>
          <a:bodyPr wrap="square">
            <a:spAutoFit/>
          </a:bodyPr>
          <a:lstStyle/>
          <a:p>
            <a:r>
              <a:rPr lang="en-US" sz="3600" dirty="0" smtClean="0">
                <a:solidFill>
                  <a:srgbClr val="000000"/>
                </a:solidFill>
                <a:cs typeface="Century Gothic"/>
              </a:rPr>
              <a:t>Expert Learners Are…</a:t>
            </a:r>
            <a:endParaRPr lang="en-US" sz="3600" dirty="0">
              <a:solidFill>
                <a:srgbClr val="000000"/>
              </a:solidFill>
            </a:endParaRPr>
          </a:p>
        </p:txBody>
      </p:sp>
      <p:sp>
        <p:nvSpPr>
          <p:cNvPr id="7" name="TextBox 6"/>
          <p:cNvSpPr txBox="1"/>
          <p:nvPr/>
        </p:nvSpPr>
        <p:spPr>
          <a:xfrm>
            <a:off x="7696200" y="6581001"/>
            <a:ext cx="1219200" cy="276999"/>
          </a:xfrm>
          <a:prstGeom prst="rect">
            <a:avLst/>
          </a:prstGeom>
          <a:noFill/>
        </p:spPr>
        <p:txBody>
          <a:bodyPr wrap="square" rtlCol="0">
            <a:spAutoFit/>
          </a:bodyPr>
          <a:lstStyle/>
          <a:p>
            <a:r>
              <a:rPr lang="en-US" sz="1200" dirty="0" smtClean="0"/>
              <a:t>© CAST, 2014</a:t>
            </a:r>
            <a:endParaRPr lang="en-US" sz="12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371600" y="0"/>
            <a:ext cx="7620000" cy="1323439"/>
          </a:xfrm>
          <a:prstGeom prst="rect">
            <a:avLst/>
          </a:prstGeom>
        </p:spPr>
        <p:txBody>
          <a:bodyPr wrap="square">
            <a:spAutoFit/>
          </a:bodyPr>
          <a:lstStyle/>
          <a:p>
            <a:pPr algn="ctr"/>
            <a:r>
              <a:rPr lang="en-US" sz="4000" dirty="0" smtClean="0">
                <a:solidFill>
                  <a:srgbClr val="800000"/>
                </a:solidFill>
                <a:latin typeface="+mj-lt"/>
                <a:cs typeface="Century Gothic"/>
              </a:rPr>
              <a:t>The Integration of </a:t>
            </a:r>
          </a:p>
          <a:p>
            <a:pPr algn="ctr"/>
            <a:r>
              <a:rPr lang="en-US" sz="4000" dirty="0" smtClean="0">
                <a:solidFill>
                  <a:srgbClr val="800000"/>
                </a:solidFill>
                <a:latin typeface="+mj-lt"/>
                <a:cs typeface="Century Gothic"/>
              </a:rPr>
              <a:t>Cognition and Emotion</a:t>
            </a:r>
            <a:endParaRPr lang="en-US" sz="4000" dirty="0">
              <a:solidFill>
                <a:srgbClr val="800000"/>
              </a:solidFill>
              <a:latin typeface="+mj-lt"/>
            </a:endParaRPr>
          </a:p>
        </p:txBody>
      </p:sp>
      <p:sp>
        <p:nvSpPr>
          <p:cNvPr id="6" name="Rectangle 5"/>
          <p:cNvSpPr/>
          <p:nvPr/>
        </p:nvSpPr>
        <p:spPr>
          <a:xfrm>
            <a:off x="1752600" y="2286000"/>
            <a:ext cx="7239000" cy="2468368"/>
          </a:xfrm>
          <a:prstGeom prst="rect">
            <a:avLst/>
          </a:prstGeom>
        </p:spPr>
        <p:txBody>
          <a:bodyPr wrap="square">
            <a:spAutoFit/>
          </a:bodyPr>
          <a:lstStyle/>
          <a:p>
            <a:pPr lvl="0" defTabSz="457200" fontAlgn="auto">
              <a:spcBef>
                <a:spcPct val="20000"/>
              </a:spcBef>
              <a:spcAft>
                <a:spcPts val="0"/>
              </a:spcAft>
              <a:defRPr/>
            </a:pPr>
            <a:r>
              <a:rPr lang="en-US" sz="2800" dirty="0" smtClean="0">
                <a:solidFill>
                  <a:srgbClr val="000066"/>
                </a:solidFill>
                <a:latin typeface="Calibri"/>
                <a:cs typeface="Calibri"/>
              </a:rPr>
              <a:t>They (the UDL guidelines) explicitly call for the integration of emotion and cognition. We know that students continuously appraise their environment as good for them or bad for them—beneficial or threatening. </a:t>
            </a:r>
            <a:endParaRPr lang="en-US" sz="2800" dirty="0" smtClean="0">
              <a:solidFill>
                <a:srgbClr val="000066"/>
              </a:solidFill>
              <a:latin typeface="Calibri"/>
              <a:cs typeface="Calibri"/>
            </a:endParaRPr>
          </a:p>
          <a:p>
            <a:pPr lvl="0" defTabSz="457200" fontAlgn="auto">
              <a:spcBef>
                <a:spcPct val="20000"/>
              </a:spcBef>
              <a:spcAft>
                <a:spcPts val="0"/>
              </a:spcAft>
              <a:defRPr/>
            </a:pPr>
            <a:endParaRPr lang="en-US" sz="1200" dirty="0" smtClean="0">
              <a:solidFill>
                <a:srgbClr val="000066"/>
              </a:solidFill>
              <a:latin typeface="Calibri"/>
              <a:cs typeface="Calibri"/>
            </a:endParaRPr>
          </a:p>
        </p:txBody>
      </p:sp>
      <p:sp>
        <p:nvSpPr>
          <p:cNvPr id="7" name="Rectangle 6"/>
          <p:cNvSpPr/>
          <p:nvPr/>
        </p:nvSpPr>
        <p:spPr>
          <a:xfrm>
            <a:off x="2590800" y="1371600"/>
            <a:ext cx="6553200" cy="369332"/>
          </a:xfrm>
          <a:prstGeom prst="rect">
            <a:avLst/>
          </a:prstGeom>
        </p:spPr>
        <p:txBody>
          <a:bodyPr wrap="square">
            <a:spAutoFit/>
          </a:bodyPr>
          <a:lstStyle/>
          <a:p>
            <a:pPr lvl="0" defTabSz="457200" fontAlgn="auto">
              <a:spcBef>
                <a:spcPct val="20000"/>
              </a:spcBef>
              <a:spcAft>
                <a:spcPts val="0"/>
              </a:spcAft>
              <a:defRPr/>
            </a:pPr>
            <a:r>
              <a:rPr lang="en-US" dirty="0" smtClean="0">
                <a:solidFill>
                  <a:srgbClr val="000066"/>
                </a:solidFill>
                <a:latin typeface="Calibri"/>
                <a:cs typeface="Calibri"/>
              </a:rPr>
              <a:t>Universal </a:t>
            </a:r>
            <a:r>
              <a:rPr lang="en-US" dirty="0" smtClean="0">
                <a:solidFill>
                  <a:srgbClr val="000066"/>
                </a:solidFill>
                <a:latin typeface="Calibri"/>
                <a:cs typeface="Calibri"/>
              </a:rPr>
              <a:t>Design for Leaning: Theory and Practice, 2014</a:t>
            </a:r>
            <a:endParaRPr lang="en-US" dirty="0">
              <a:solidFill>
                <a:srgbClr val="000066"/>
              </a:solidFill>
              <a:latin typeface="Calibri"/>
              <a:cs typeface="Calibri"/>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1143000" y="381000"/>
            <a:ext cx="8229600" cy="1143000"/>
          </a:xfrm>
        </p:spPr>
        <p:txBody>
          <a:bodyPr/>
          <a:lstStyle/>
          <a:p>
            <a:pPr>
              <a:defRPr/>
            </a:pPr>
            <a:r>
              <a:rPr lang="en-US" altLang="en-US" dirty="0" smtClean="0">
                <a:latin typeface="+mj-lt"/>
                <a:ea typeface="Calibri" pitchFamily="-65" charset="0"/>
                <a:cs typeface="Calibri" pitchFamily="-65" charset="0"/>
              </a:rPr>
              <a:t>UDL: </a:t>
            </a:r>
            <a:r>
              <a:rPr lang="en-US" altLang="en-US" dirty="0" smtClean="0">
                <a:solidFill>
                  <a:srgbClr val="008000"/>
                </a:solidFill>
                <a:latin typeface="+mj-lt"/>
                <a:ea typeface="Calibri" pitchFamily="-65" charset="0"/>
                <a:cs typeface="Calibri" pitchFamily="-65" charset="0"/>
              </a:rPr>
              <a:t>Engagem</a:t>
            </a:r>
            <a:r>
              <a:rPr lang="en-US" altLang="en-US" dirty="0" smtClean="0">
                <a:solidFill>
                  <a:srgbClr val="008000"/>
                </a:solidFill>
                <a:latin typeface="Calibri" pitchFamily="-65" charset="0"/>
                <a:ea typeface="Calibri" pitchFamily="-65" charset="0"/>
                <a:cs typeface="Calibri" pitchFamily="-65" charset="0"/>
              </a:rPr>
              <a:t>ent</a:t>
            </a:r>
          </a:p>
        </p:txBody>
      </p:sp>
      <p:sp>
        <p:nvSpPr>
          <p:cNvPr id="58371" name="Rectangle 11"/>
          <p:cNvSpPr>
            <a:spLocks noChangeArrowheads="1"/>
          </p:cNvSpPr>
          <p:nvPr/>
        </p:nvSpPr>
        <p:spPr bwMode="auto">
          <a:xfrm>
            <a:off x="1600200" y="2286000"/>
            <a:ext cx="4876800" cy="4062650"/>
          </a:xfrm>
          <a:prstGeom prst="rect">
            <a:avLst/>
          </a:prstGeom>
          <a:noFill/>
          <a:ln w="9525">
            <a:noFill/>
            <a:miter lim="800000"/>
            <a:headEnd/>
            <a:tailEnd/>
          </a:ln>
        </p:spPr>
        <p:txBody>
          <a:bodyPr>
            <a:prstTxWarp prst="textNoShape">
              <a:avLst/>
            </a:prstTxWarp>
            <a:spAutoFit/>
          </a:bodyPr>
          <a:lstStyle/>
          <a:p>
            <a:r>
              <a:rPr lang="en-US" sz="2600" dirty="0">
                <a:latin typeface="Calibri"/>
                <a:cs typeface="Calibri"/>
              </a:rPr>
              <a:t>It is critically important to design learning contexts that offer flexibility in the domain of engagement so that each student can find a way into the learning experience, remain persistent in the face of challenge or failure, and continue to build self-knowledge. </a:t>
            </a:r>
            <a:endParaRPr lang="en-US" sz="2400" dirty="0" smtClean="0">
              <a:latin typeface="Calibri"/>
              <a:cs typeface="Calibri"/>
            </a:endParaRPr>
          </a:p>
          <a:p>
            <a:endParaRPr lang="en-US" sz="2400" dirty="0">
              <a:latin typeface="Calibri"/>
              <a:cs typeface="Calibri"/>
            </a:endParaRPr>
          </a:p>
        </p:txBody>
      </p:sp>
      <p:pic>
        <p:nvPicPr>
          <p:cNvPr id="58372" name="Picture 12" descr="Screen Shot 2014-10-30 at 11.24.37 AM.png"/>
          <p:cNvPicPr>
            <a:picLocks noChangeAspect="1"/>
          </p:cNvPicPr>
          <p:nvPr/>
        </p:nvPicPr>
        <p:blipFill>
          <a:blip r:embed="rId3"/>
          <a:srcRect/>
          <a:stretch>
            <a:fillRect/>
          </a:stretch>
        </p:blipFill>
        <p:spPr bwMode="auto">
          <a:xfrm>
            <a:off x="6477000" y="2098675"/>
            <a:ext cx="2667000" cy="4759325"/>
          </a:xfrm>
          <a:prstGeom prst="rect">
            <a:avLst/>
          </a:prstGeom>
          <a:noFill/>
          <a:ln w="9525">
            <a:noFill/>
            <a:miter lim="800000"/>
            <a:headEnd/>
            <a:tailEnd/>
          </a:ln>
        </p:spPr>
      </p:pic>
      <p:sp>
        <p:nvSpPr>
          <p:cNvPr id="58373" name="TextBox 13"/>
          <p:cNvSpPr txBox="1">
            <a:spLocks noChangeArrowheads="1"/>
          </p:cNvSpPr>
          <p:nvPr/>
        </p:nvSpPr>
        <p:spPr bwMode="auto">
          <a:xfrm>
            <a:off x="7924800" y="6550025"/>
            <a:ext cx="1447800" cy="307975"/>
          </a:xfrm>
          <a:prstGeom prst="rect">
            <a:avLst/>
          </a:prstGeom>
          <a:noFill/>
          <a:ln w="9525">
            <a:noFill/>
            <a:miter lim="800000"/>
            <a:headEnd/>
            <a:tailEnd/>
          </a:ln>
        </p:spPr>
        <p:txBody>
          <a:bodyPr>
            <a:prstTxWarp prst="textNoShape">
              <a:avLst/>
            </a:prstTxWarp>
            <a:spAutoFit/>
          </a:bodyPr>
          <a:lstStyle/>
          <a:p>
            <a:r>
              <a:rPr lang="en-US" sz="1400"/>
              <a:t>© CAST, 2014</a:t>
            </a:r>
          </a:p>
        </p:txBody>
      </p:sp>
      <p:sp>
        <p:nvSpPr>
          <p:cNvPr id="6" name="Rectangle 5"/>
          <p:cNvSpPr/>
          <p:nvPr/>
        </p:nvSpPr>
        <p:spPr>
          <a:xfrm>
            <a:off x="1905000" y="1371600"/>
            <a:ext cx="6096000" cy="369332"/>
          </a:xfrm>
          <a:prstGeom prst="rect">
            <a:avLst/>
          </a:prstGeom>
        </p:spPr>
        <p:txBody>
          <a:bodyPr wrap="square">
            <a:spAutoFit/>
          </a:bodyPr>
          <a:lstStyle/>
          <a:p>
            <a:pPr algn="r"/>
            <a:r>
              <a:rPr lang="en-US" dirty="0" smtClean="0">
                <a:latin typeface="Calibri"/>
                <a:cs typeface="Calibri"/>
              </a:rPr>
              <a:t>-Universal Design for Learning: Theory and Practice, 2014</a:t>
            </a:r>
            <a:endParaRPr lang="en-US" dirty="0">
              <a:latin typeface="Calibri"/>
              <a:cs typeface="Calibri"/>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a:xfrm>
            <a:off x="914400" y="0"/>
            <a:ext cx="8229600" cy="1143000"/>
          </a:xfrm>
        </p:spPr>
        <p:txBody>
          <a:bodyPr/>
          <a:lstStyle/>
          <a:p>
            <a:pPr>
              <a:defRPr/>
            </a:pPr>
            <a:r>
              <a:rPr lang="en-US" altLang="en-US" dirty="0" smtClean="0">
                <a:latin typeface="+mj-lt"/>
                <a:ea typeface="Calibri" pitchFamily="-65" charset="0"/>
                <a:cs typeface="Calibri" pitchFamily="-65" charset="0"/>
              </a:rPr>
              <a:t>UDL: </a:t>
            </a:r>
            <a:r>
              <a:rPr lang="en-US" altLang="en-US" dirty="0" smtClean="0">
                <a:solidFill>
                  <a:srgbClr val="008000"/>
                </a:solidFill>
                <a:latin typeface="+mj-lt"/>
                <a:ea typeface="Calibri" pitchFamily="-65" charset="0"/>
                <a:cs typeface="Calibri" pitchFamily="-65" charset="0"/>
              </a:rPr>
              <a:t>Engagement</a:t>
            </a:r>
            <a:r>
              <a:rPr lang="en-US" altLang="en-US" dirty="0" smtClean="0">
                <a:latin typeface="+mj-lt"/>
                <a:ea typeface="Calibri" pitchFamily="-65" charset="0"/>
                <a:cs typeface="Calibri" pitchFamily="-65" charset="0"/>
              </a:rPr>
              <a:t> Activity</a:t>
            </a:r>
          </a:p>
        </p:txBody>
      </p:sp>
      <p:sp>
        <p:nvSpPr>
          <p:cNvPr id="5" name="Rectangle 4"/>
          <p:cNvSpPr/>
          <p:nvPr/>
        </p:nvSpPr>
        <p:spPr>
          <a:xfrm>
            <a:off x="2286000" y="3810000"/>
            <a:ext cx="5943600" cy="1371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entury Gothic"/>
              <a:cs typeface="Century Gothic"/>
            </a:endParaRPr>
          </a:p>
        </p:txBody>
      </p:sp>
      <p:sp>
        <p:nvSpPr>
          <p:cNvPr id="6" name="Title 1"/>
          <p:cNvSpPr txBox="1">
            <a:spLocks/>
          </p:cNvSpPr>
          <p:nvPr/>
        </p:nvSpPr>
        <p:spPr>
          <a:xfrm>
            <a:off x="685800" y="228600"/>
            <a:ext cx="9144000" cy="1066800"/>
          </a:xfrm>
          <a:prstGeom prst="rect">
            <a:avLst/>
          </a:prstGeom>
        </p:spPr>
        <p:txBody>
          <a:bodyPr anchor="ctr">
            <a:normAutofit fontScale="97500"/>
          </a:bodyPr>
          <a:lstStyle/>
          <a:p>
            <a:pPr algn="ctr" fontAlgn="auto">
              <a:spcAft>
                <a:spcPts val="0"/>
              </a:spcAft>
              <a:defRPr/>
            </a:pPr>
            <a:r>
              <a:rPr lang="en-US" sz="3200" b="1" dirty="0">
                <a:solidFill>
                  <a:srgbClr val="008000"/>
                </a:solidFill>
                <a:latin typeface="Arial" panose="020B0604020202020204" pitchFamily="34" charset="0"/>
                <a:ea typeface="+mj-ea"/>
                <a:cs typeface="Arial" panose="020B0604020202020204" pitchFamily="34" charset="0"/>
              </a:rPr>
              <a:t/>
            </a:r>
            <a:br>
              <a:rPr lang="en-US" sz="3200" b="1" dirty="0">
                <a:solidFill>
                  <a:srgbClr val="008000"/>
                </a:solidFill>
                <a:latin typeface="Arial" panose="020B0604020202020204" pitchFamily="34" charset="0"/>
                <a:ea typeface="+mj-ea"/>
                <a:cs typeface="Arial" panose="020B0604020202020204" pitchFamily="34" charset="0"/>
              </a:rPr>
            </a:br>
            <a:r>
              <a:rPr lang="en-US" sz="2400" b="1" dirty="0">
                <a:latin typeface="Arial" panose="020B0604020202020204" pitchFamily="34" charset="0"/>
                <a:ea typeface="+mj-ea"/>
                <a:cs typeface="Arial" panose="020B0604020202020204" pitchFamily="34" charset="0"/>
              </a:rPr>
              <a:t>The Cognitive/Emotional Connection</a:t>
            </a:r>
            <a:r>
              <a:rPr lang="en-US" sz="3200" dirty="0">
                <a:solidFill>
                  <a:schemeClr val="tx1">
                    <a:lumMod val="75000"/>
                    <a:lumOff val="25000"/>
                  </a:schemeClr>
                </a:solidFill>
                <a:latin typeface="Arial" panose="020B0604020202020204" pitchFamily="34" charset="0"/>
                <a:ea typeface="+mj-ea"/>
                <a:cs typeface="Arial" panose="020B0604020202020204" pitchFamily="34" charset="0"/>
              </a:rPr>
              <a:t>	</a:t>
            </a:r>
          </a:p>
        </p:txBody>
      </p:sp>
      <p:sp>
        <p:nvSpPr>
          <p:cNvPr id="7" name="Round Same Side Corner Rectangle 6"/>
          <p:cNvSpPr/>
          <p:nvPr/>
        </p:nvSpPr>
        <p:spPr>
          <a:xfrm rot="10800000">
            <a:off x="2286000" y="5181600"/>
            <a:ext cx="5943600" cy="1371600"/>
          </a:xfrm>
          <a:prstGeom prst="round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entury Gothic"/>
              <a:cs typeface="Century Gothic"/>
            </a:endParaRPr>
          </a:p>
        </p:txBody>
      </p:sp>
      <p:sp>
        <p:nvSpPr>
          <p:cNvPr id="8" name="Round Same Side Corner Rectangle 7"/>
          <p:cNvSpPr/>
          <p:nvPr/>
        </p:nvSpPr>
        <p:spPr>
          <a:xfrm>
            <a:off x="2286000" y="2362200"/>
            <a:ext cx="5943600" cy="1447800"/>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a:cs typeface="Calibri"/>
            </a:endParaRPr>
          </a:p>
        </p:txBody>
      </p:sp>
      <p:sp>
        <p:nvSpPr>
          <p:cNvPr id="60423" name="TextBox 8"/>
          <p:cNvSpPr txBox="1">
            <a:spLocks noChangeArrowheads="1"/>
          </p:cNvSpPr>
          <p:nvPr/>
        </p:nvSpPr>
        <p:spPr bwMode="auto">
          <a:xfrm>
            <a:off x="2514600" y="2895600"/>
            <a:ext cx="2438400" cy="461963"/>
          </a:xfrm>
          <a:prstGeom prst="rect">
            <a:avLst/>
          </a:prstGeom>
          <a:noFill/>
          <a:ln w="9525">
            <a:noFill/>
            <a:miter lim="800000"/>
            <a:headEnd/>
            <a:tailEnd/>
          </a:ln>
        </p:spPr>
        <p:txBody>
          <a:bodyPr>
            <a:prstTxWarp prst="textNoShape">
              <a:avLst/>
            </a:prstTxWarp>
            <a:spAutoFit/>
          </a:bodyPr>
          <a:lstStyle/>
          <a:p>
            <a:r>
              <a:rPr lang="en-US" sz="2400" dirty="0">
                <a:latin typeface="Calibri"/>
                <a:cs typeface="Calibri"/>
              </a:rPr>
              <a:t>I can teach it</a:t>
            </a:r>
          </a:p>
        </p:txBody>
      </p:sp>
      <p:sp>
        <p:nvSpPr>
          <p:cNvPr id="60424" name="TextBox 9"/>
          <p:cNvSpPr txBox="1">
            <a:spLocks noChangeArrowheads="1"/>
          </p:cNvSpPr>
          <p:nvPr/>
        </p:nvSpPr>
        <p:spPr bwMode="auto">
          <a:xfrm>
            <a:off x="2514600" y="4267200"/>
            <a:ext cx="2743200" cy="461963"/>
          </a:xfrm>
          <a:prstGeom prst="rect">
            <a:avLst/>
          </a:prstGeom>
          <a:noFill/>
          <a:ln w="9525">
            <a:noFill/>
            <a:miter lim="800000"/>
            <a:headEnd/>
            <a:tailEnd/>
          </a:ln>
        </p:spPr>
        <p:txBody>
          <a:bodyPr>
            <a:prstTxWarp prst="textNoShape">
              <a:avLst/>
            </a:prstTxWarp>
            <a:spAutoFit/>
          </a:bodyPr>
          <a:lstStyle/>
          <a:p>
            <a:r>
              <a:rPr lang="en-US" sz="2400">
                <a:latin typeface="Calibri"/>
                <a:cs typeface="Calibri"/>
              </a:rPr>
              <a:t>I am learning</a:t>
            </a:r>
          </a:p>
        </p:txBody>
      </p:sp>
      <p:sp>
        <p:nvSpPr>
          <p:cNvPr id="60425" name="TextBox 12"/>
          <p:cNvSpPr txBox="1">
            <a:spLocks noChangeArrowheads="1"/>
          </p:cNvSpPr>
          <p:nvPr/>
        </p:nvSpPr>
        <p:spPr bwMode="auto">
          <a:xfrm>
            <a:off x="2438400" y="5638800"/>
            <a:ext cx="2514600" cy="461963"/>
          </a:xfrm>
          <a:prstGeom prst="rect">
            <a:avLst/>
          </a:prstGeom>
          <a:noFill/>
          <a:ln w="9525">
            <a:noFill/>
            <a:miter lim="800000"/>
            <a:headEnd/>
            <a:tailEnd/>
          </a:ln>
        </p:spPr>
        <p:txBody>
          <a:bodyPr>
            <a:prstTxWarp prst="textNoShape">
              <a:avLst/>
            </a:prstTxWarp>
            <a:spAutoFit/>
          </a:bodyPr>
          <a:lstStyle/>
          <a:p>
            <a:r>
              <a:rPr lang="en-US" sz="2400">
                <a:latin typeface="Calibri"/>
                <a:cs typeface="Calibri"/>
              </a:rPr>
              <a:t>I haven’t a clue</a:t>
            </a:r>
          </a:p>
        </p:txBody>
      </p:sp>
      <p:sp>
        <p:nvSpPr>
          <p:cNvPr id="60426" name="TextBox 13"/>
          <p:cNvSpPr txBox="1">
            <a:spLocks noChangeArrowheads="1"/>
          </p:cNvSpPr>
          <p:nvPr/>
        </p:nvSpPr>
        <p:spPr bwMode="auto">
          <a:xfrm>
            <a:off x="5715000" y="4102100"/>
            <a:ext cx="2298700" cy="830263"/>
          </a:xfrm>
          <a:prstGeom prst="rect">
            <a:avLst/>
          </a:prstGeom>
          <a:noFill/>
          <a:ln w="9525">
            <a:noFill/>
            <a:miter lim="800000"/>
            <a:headEnd/>
            <a:tailEnd/>
          </a:ln>
        </p:spPr>
        <p:txBody>
          <a:bodyPr>
            <a:prstTxWarp prst="textNoShape">
              <a:avLst/>
            </a:prstTxWarp>
            <a:spAutoFit/>
          </a:bodyPr>
          <a:lstStyle/>
          <a:p>
            <a:pPr algn="ctr"/>
            <a:r>
              <a:rPr lang="en-US" sz="2400">
                <a:latin typeface="Calibri"/>
                <a:cs typeface="Calibri"/>
              </a:rPr>
              <a:t>Open/Willing/Tentative</a:t>
            </a:r>
          </a:p>
        </p:txBody>
      </p:sp>
      <p:sp>
        <p:nvSpPr>
          <p:cNvPr id="60427" name="TextBox 14"/>
          <p:cNvSpPr txBox="1">
            <a:spLocks noChangeArrowheads="1"/>
          </p:cNvSpPr>
          <p:nvPr/>
        </p:nvSpPr>
        <p:spPr bwMode="auto">
          <a:xfrm>
            <a:off x="5257800" y="5638800"/>
            <a:ext cx="2971800" cy="830263"/>
          </a:xfrm>
          <a:prstGeom prst="rect">
            <a:avLst/>
          </a:prstGeom>
          <a:noFill/>
          <a:ln w="9525">
            <a:noFill/>
            <a:miter lim="800000"/>
            <a:headEnd/>
            <a:tailEnd/>
          </a:ln>
        </p:spPr>
        <p:txBody>
          <a:bodyPr>
            <a:prstTxWarp prst="textNoShape">
              <a:avLst/>
            </a:prstTxWarp>
            <a:spAutoFit/>
          </a:bodyPr>
          <a:lstStyle/>
          <a:p>
            <a:pPr algn="ctr"/>
            <a:r>
              <a:rPr lang="en-US" sz="2400">
                <a:latin typeface="Calibri"/>
                <a:cs typeface="Calibri"/>
              </a:rPr>
              <a:t>Resistant/Anxious/ Exhausted</a:t>
            </a:r>
          </a:p>
        </p:txBody>
      </p:sp>
      <p:sp>
        <p:nvSpPr>
          <p:cNvPr id="60428" name="TextBox 15"/>
          <p:cNvSpPr txBox="1">
            <a:spLocks noChangeArrowheads="1"/>
          </p:cNvSpPr>
          <p:nvPr/>
        </p:nvSpPr>
        <p:spPr bwMode="auto">
          <a:xfrm rot="-5400000">
            <a:off x="383382" y="4112418"/>
            <a:ext cx="3048000" cy="461963"/>
          </a:xfrm>
          <a:prstGeom prst="rect">
            <a:avLst/>
          </a:prstGeom>
          <a:noFill/>
          <a:ln w="9525">
            <a:noFill/>
            <a:miter lim="800000"/>
            <a:headEnd/>
            <a:tailEnd/>
          </a:ln>
        </p:spPr>
        <p:txBody>
          <a:bodyPr>
            <a:prstTxWarp prst="textNoShape">
              <a:avLst/>
            </a:prstTxWarp>
            <a:spAutoFit/>
          </a:bodyPr>
          <a:lstStyle/>
          <a:p>
            <a:r>
              <a:rPr lang="en-US" sz="2400">
                <a:latin typeface="Calibri"/>
                <a:cs typeface="Calibri"/>
              </a:rPr>
              <a:t>Cognitive State</a:t>
            </a:r>
          </a:p>
        </p:txBody>
      </p:sp>
      <p:sp>
        <p:nvSpPr>
          <p:cNvPr id="60429" name="TextBox 16"/>
          <p:cNvSpPr txBox="1">
            <a:spLocks noChangeArrowheads="1"/>
          </p:cNvSpPr>
          <p:nvPr/>
        </p:nvSpPr>
        <p:spPr bwMode="auto">
          <a:xfrm rot="5400000">
            <a:off x="7317582" y="4264818"/>
            <a:ext cx="2590800" cy="461963"/>
          </a:xfrm>
          <a:prstGeom prst="rect">
            <a:avLst/>
          </a:prstGeom>
          <a:noFill/>
          <a:ln w="9525">
            <a:noFill/>
            <a:miter lim="800000"/>
            <a:headEnd/>
            <a:tailEnd/>
          </a:ln>
        </p:spPr>
        <p:txBody>
          <a:bodyPr>
            <a:prstTxWarp prst="textNoShape">
              <a:avLst/>
            </a:prstTxWarp>
            <a:spAutoFit/>
          </a:bodyPr>
          <a:lstStyle/>
          <a:p>
            <a:r>
              <a:rPr lang="en-US" sz="2400">
                <a:latin typeface="Calibri"/>
                <a:cs typeface="Calibri"/>
              </a:rPr>
              <a:t>Emotional State</a:t>
            </a:r>
          </a:p>
        </p:txBody>
      </p:sp>
      <p:sp>
        <p:nvSpPr>
          <p:cNvPr id="60430" name="TextBox 17"/>
          <p:cNvSpPr txBox="1">
            <a:spLocks noChangeArrowheads="1"/>
          </p:cNvSpPr>
          <p:nvPr/>
        </p:nvSpPr>
        <p:spPr bwMode="auto">
          <a:xfrm>
            <a:off x="4038600" y="1219200"/>
            <a:ext cx="2133600" cy="369888"/>
          </a:xfrm>
          <a:prstGeom prst="rect">
            <a:avLst/>
          </a:prstGeom>
          <a:noFill/>
          <a:ln w="9525">
            <a:noFill/>
            <a:miter lim="800000"/>
            <a:headEnd/>
            <a:tailEnd/>
          </a:ln>
        </p:spPr>
        <p:txBody>
          <a:bodyPr>
            <a:prstTxWarp prst="textNoShape">
              <a:avLst/>
            </a:prstTxWarp>
            <a:spAutoFit/>
          </a:bodyPr>
          <a:lstStyle/>
          <a:p>
            <a:r>
              <a:rPr lang="en-US" b="1"/>
              <a:t>CCSS.L.K-12.5</a:t>
            </a:r>
          </a:p>
        </p:txBody>
      </p:sp>
      <p:cxnSp>
        <p:nvCxnSpPr>
          <p:cNvPr id="20" name="Straight Connector 19"/>
          <p:cNvCxnSpPr>
            <a:cxnSpLocks noChangeShapeType="1"/>
          </p:cNvCxnSpPr>
          <p:nvPr/>
        </p:nvCxnSpPr>
        <p:spPr bwMode="auto">
          <a:xfrm rot="16200000" flipH="1">
            <a:off x="3086894" y="4380706"/>
            <a:ext cx="4191000" cy="1588"/>
          </a:xfrm>
          <a:prstGeom prst="line">
            <a:avLst/>
          </a:prstGeom>
          <a:noFill/>
          <a:ln w="25400">
            <a:solidFill>
              <a:schemeClr val="accent1"/>
            </a:solidFill>
            <a:round/>
            <a:headEnd/>
            <a:tailEnd/>
          </a:ln>
          <a:effectLst>
            <a:outerShdw blurRad="40000" dist="20000" dir="5400000" rotWithShape="0">
              <a:srgbClr val="000000">
                <a:alpha val="37999"/>
              </a:srgbClr>
            </a:outerShdw>
          </a:effectLst>
        </p:spPr>
      </p:cxnSp>
      <p:sp>
        <p:nvSpPr>
          <p:cNvPr id="60432" name="Rectangle 20"/>
          <p:cNvSpPr>
            <a:spLocks noChangeArrowheads="1"/>
          </p:cNvSpPr>
          <p:nvPr/>
        </p:nvSpPr>
        <p:spPr bwMode="auto">
          <a:xfrm>
            <a:off x="5791200" y="2819400"/>
            <a:ext cx="1573718" cy="461665"/>
          </a:xfrm>
          <a:prstGeom prst="rect">
            <a:avLst/>
          </a:prstGeom>
          <a:noFill/>
          <a:ln w="9525">
            <a:noFill/>
            <a:miter lim="800000"/>
            <a:headEnd/>
            <a:tailEnd/>
          </a:ln>
        </p:spPr>
        <p:txBody>
          <a:bodyPr wrap="none">
            <a:prstTxWarp prst="textNoShape">
              <a:avLst/>
            </a:prstTxWarp>
            <a:spAutoFit/>
          </a:bodyPr>
          <a:lstStyle/>
          <a:p>
            <a:pPr algn="ctr"/>
            <a:r>
              <a:rPr lang="en-US" sz="2400" dirty="0">
                <a:latin typeface="Calibri"/>
                <a:cs typeface="Calibri"/>
              </a:rPr>
              <a:t>Bring it on!</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4-08-05 at 10.18.30 AM.png"/>
          <p:cNvPicPr>
            <a:picLocks noChangeAspect="1"/>
          </p:cNvPicPr>
          <p:nvPr/>
        </p:nvPicPr>
        <p:blipFill>
          <a:blip r:embed="rId2"/>
          <a:stretch>
            <a:fillRect/>
          </a:stretch>
        </p:blipFill>
        <p:spPr>
          <a:xfrm>
            <a:off x="7691248" y="6591662"/>
            <a:ext cx="1452752" cy="266338"/>
          </a:xfrm>
          <a:prstGeom prst="rect">
            <a:avLst/>
          </a:prstGeom>
        </p:spPr>
      </p:pic>
      <p:pic>
        <p:nvPicPr>
          <p:cNvPr id="7" name="Picture 6" descr="Screen Shot 2014-07-15 at 8.49.52 AM.png"/>
          <p:cNvPicPr>
            <a:picLocks noChangeAspect="1"/>
          </p:cNvPicPr>
          <p:nvPr/>
        </p:nvPicPr>
        <p:blipFill>
          <a:blip r:embed="rId3"/>
          <a:stretch>
            <a:fillRect/>
          </a:stretch>
        </p:blipFill>
        <p:spPr>
          <a:xfrm>
            <a:off x="0" y="1"/>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5-02-04 at 9.19.11 AM.png"/>
          <p:cNvPicPr>
            <a:picLocks noChangeAspect="1"/>
          </p:cNvPicPr>
          <p:nvPr/>
        </p:nvPicPr>
        <p:blipFill>
          <a:blip r:embed="rId3">
            <a:alphaModFix amt="35000"/>
          </a:blip>
          <a:stretch>
            <a:fillRect/>
          </a:stretch>
        </p:blipFill>
        <p:spPr>
          <a:xfrm>
            <a:off x="1600200" y="1905000"/>
            <a:ext cx="7543800" cy="4953000"/>
          </a:xfrm>
          <a:prstGeom prst="rect">
            <a:avLst/>
          </a:prstGeom>
        </p:spPr>
      </p:pic>
      <p:sp>
        <p:nvSpPr>
          <p:cNvPr id="15362" name="Title 1"/>
          <p:cNvSpPr>
            <a:spLocks noGrp="1"/>
          </p:cNvSpPr>
          <p:nvPr>
            <p:ph type="title"/>
          </p:nvPr>
        </p:nvSpPr>
        <p:spPr>
          <a:xfrm>
            <a:off x="609600" y="381000"/>
            <a:ext cx="8229600" cy="1143000"/>
          </a:xfrm>
        </p:spPr>
        <p:txBody>
          <a:bodyPr/>
          <a:lstStyle/>
          <a:p>
            <a:pPr>
              <a:defRPr/>
            </a:pPr>
            <a:r>
              <a:rPr lang="en-US" altLang="en-US" dirty="0" smtClean="0">
                <a:latin typeface="+mj-lt"/>
                <a:ea typeface="Calibri" pitchFamily="-65" charset="0"/>
                <a:cs typeface="Calibri" pitchFamily="-65" charset="0"/>
              </a:rPr>
              <a:t>The Blueprint</a:t>
            </a:r>
          </a:p>
        </p:txBody>
      </p:sp>
      <p:sp>
        <p:nvSpPr>
          <p:cNvPr id="19459" name="Content Placeholder 2"/>
          <p:cNvSpPr>
            <a:spLocks noGrp="1"/>
          </p:cNvSpPr>
          <p:nvPr>
            <p:ph idx="1"/>
          </p:nvPr>
        </p:nvSpPr>
        <p:spPr>
          <a:xfrm>
            <a:off x="1676400" y="1981200"/>
            <a:ext cx="7696200" cy="4876800"/>
          </a:xfrm>
        </p:spPr>
        <p:txBody>
          <a:bodyPr/>
          <a:lstStyle/>
          <a:p>
            <a:pPr>
              <a:buFontTx/>
              <a:buNone/>
            </a:pPr>
            <a:r>
              <a:rPr lang="en-US" sz="2600" dirty="0" smtClean="0">
                <a:latin typeface="Arial" pitchFamily="-111" charset="0"/>
                <a:ea typeface="Calibri" pitchFamily="-111" charset="0"/>
                <a:cs typeface="Calibri" pitchFamily="-111" charset="0"/>
              </a:rPr>
              <a:t>11:00-12:00  Building a Supportive Infrastructure</a:t>
            </a:r>
          </a:p>
          <a:p>
            <a:pPr>
              <a:buFontTx/>
              <a:buNone/>
            </a:pPr>
            <a:r>
              <a:rPr lang="en-US" sz="2600" dirty="0" smtClean="0">
                <a:latin typeface="Arial" pitchFamily="-111" charset="0"/>
                <a:ea typeface="Calibri" pitchFamily="-111" charset="0"/>
                <a:cs typeface="Calibri" pitchFamily="-111" charset="0"/>
              </a:rPr>
              <a:t>12:00-1:00	 Lunch</a:t>
            </a:r>
          </a:p>
          <a:p>
            <a:pPr>
              <a:buFontTx/>
              <a:buNone/>
            </a:pPr>
            <a:r>
              <a:rPr lang="en-US" sz="2600" dirty="0" smtClean="0">
                <a:latin typeface="Arial" pitchFamily="-111" charset="0"/>
                <a:ea typeface="Calibri" pitchFamily="-111" charset="0"/>
                <a:cs typeface="Calibri" pitchFamily="-111" charset="0"/>
              </a:rPr>
              <a:t>1:00-2:15	 Creating a Collaborative Educational 		 Community</a:t>
            </a:r>
          </a:p>
          <a:p>
            <a:pPr>
              <a:buFontTx/>
              <a:buNone/>
            </a:pPr>
            <a:r>
              <a:rPr lang="en-US" sz="2600" dirty="0" smtClean="0">
                <a:latin typeface="Arial" pitchFamily="-111" charset="0"/>
                <a:ea typeface="Calibri" pitchFamily="-111" charset="0"/>
                <a:cs typeface="Calibri" pitchFamily="-111" charset="0"/>
              </a:rPr>
              <a:t>2:15-2:30	 Break</a:t>
            </a:r>
          </a:p>
          <a:p>
            <a:pPr>
              <a:buFontTx/>
              <a:buNone/>
            </a:pPr>
            <a:r>
              <a:rPr lang="en-US" sz="2600" dirty="0" smtClean="0">
                <a:latin typeface="Arial" pitchFamily="-111" charset="0"/>
                <a:ea typeface="Calibri" pitchFamily="-111" charset="0"/>
                <a:cs typeface="Calibri" pitchFamily="-111" charset="0"/>
              </a:rPr>
              <a:t>2:30-4:00	 Designing to Scale…Up</a:t>
            </a:r>
          </a:p>
          <a:p>
            <a:endParaRPr lang="en-US" dirty="0">
              <a:latin typeface="Calibri" pitchFamily="-111" charset="0"/>
              <a:ea typeface="Calibri" pitchFamily="-111" charset="0"/>
              <a:cs typeface="Calibri" pitchFamily="-111"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52600" y="381000"/>
            <a:ext cx="7239000" cy="1143000"/>
          </a:xfrm>
        </p:spPr>
        <p:txBody>
          <a:bodyPr/>
          <a:lstStyle/>
          <a:p>
            <a:pPr>
              <a:defRPr/>
            </a:pPr>
            <a:r>
              <a:rPr lang="en-US" altLang="en-US" sz="4000" dirty="0" smtClean="0">
                <a:latin typeface="+mj-lt"/>
                <a:ea typeface="Calibri" pitchFamily="-65" charset="0"/>
                <a:cs typeface="Calibri" pitchFamily="-65" charset="0"/>
              </a:rPr>
              <a:t>Observe and Refine a Classroom Lesson</a:t>
            </a:r>
          </a:p>
        </p:txBody>
      </p:sp>
      <p:sp>
        <p:nvSpPr>
          <p:cNvPr id="5" name="Text Placeholder 2"/>
          <p:cNvSpPr txBox="1">
            <a:spLocks/>
          </p:cNvSpPr>
          <p:nvPr/>
        </p:nvSpPr>
        <p:spPr>
          <a:xfrm>
            <a:off x="1676400" y="2057400"/>
            <a:ext cx="7467600" cy="4362574"/>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Tx/>
              <a:buSzTx/>
              <a:buFont typeface="Arial"/>
              <a:buAutoNum type="arabicPeriod"/>
              <a:tabLst/>
              <a:defRPr/>
            </a:pPr>
            <a:r>
              <a:rPr lang="en-US" sz="2800" dirty="0" smtClean="0">
                <a:solidFill>
                  <a:srgbClr val="000066"/>
                </a:solidFill>
                <a:latin typeface="Calibri"/>
                <a:cs typeface="Calibri"/>
              </a:rPr>
              <a:t>With a partner, review the contents of the </a:t>
            </a:r>
            <a:r>
              <a:rPr lang="en-US" sz="2800" b="1" dirty="0" smtClean="0">
                <a:solidFill>
                  <a:srgbClr val="008000"/>
                </a:solidFill>
                <a:latin typeface="Calibri"/>
                <a:cs typeface="Calibri"/>
              </a:rPr>
              <a:t>Engagement</a:t>
            </a:r>
            <a:r>
              <a:rPr lang="en-US" sz="2800" dirty="0" smtClean="0">
                <a:solidFill>
                  <a:srgbClr val="000066"/>
                </a:solidFill>
                <a:latin typeface="Calibri"/>
                <a:cs typeface="Calibri"/>
              </a:rPr>
              <a:t> principle on the Lesson Considerations/Question chart</a:t>
            </a:r>
            <a:r>
              <a:rPr kumimoji="0" lang="en-US" sz="2800" b="0" i="0" u="none" strike="noStrike" kern="1200" cap="none" spc="0" normalizeH="0" baseline="0" noProof="0" dirty="0" smtClean="0">
                <a:ln>
                  <a:noFill/>
                </a:ln>
                <a:solidFill>
                  <a:srgbClr val="000066"/>
                </a:solidFill>
                <a:effectLst/>
                <a:uLnTx/>
                <a:uFillTx/>
                <a:latin typeface="Calibri"/>
                <a:ea typeface="+mn-ea"/>
                <a:cs typeface="Calibri"/>
              </a:rPr>
              <a:t> </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eriod"/>
              <a:tabLst/>
              <a:defRPr/>
            </a:pPr>
            <a:r>
              <a:rPr lang="en-US" sz="2800" dirty="0" smtClean="0">
                <a:solidFill>
                  <a:srgbClr val="000066"/>
                </a:solidFill>
                <a:latin typeface="Calibri"/>
                <a:ea typeface="+mn-ea"/>
                <a:cs typeface="Calibri"/>
              </a:rPr>
              <a:t>Discuss </a:t>
            </a:r>
            <a:r>
              <a:rPr lang="en-US" sz="2800" b="1" dirty="0" smtClean="0">
                <a:solidFill>
                  <a:srgbClr val="008000"/>
                </a:solidFill>
                <a:latin typeface="Calibri"/>
                <a:ea typeface="+mn-ea"/>
                <a:cs typeface="Calibri"/>
              </a:rPr>
              <a:t>Engagement</a:t>
            </a:r>
            <a:r>
              <a:rPr lang="en-US" sz="2800" dirty="0" smtClean="0">
                <a:solidFill>
                  <a:srgbClr val="000066"/>
                </a:solidFill>
                <a:latin typeface="Calibri"/>
                <a:ea typeface="+mn-ea"/>
                <a:cs typeface="Calibri"/>
              </a:rPr>
              <a:t> strategies you’ve observed or have used in a classroom setting. List these strategies on the blank template</a:t>
            </a:r>
            <a:endParaRPr kumimoji="0" lang="en-US" sz="2800" b="0" i="0" u="none" strike="noStrike" kern="1200" cap="none" spc="0" normalizeH="0" baseline="0" noProof="0" dirty="0" smtClean="0">
              <a:ln>
                <a:noFill/>
              </a:ln>
              <a:solidFill>
                <a:srgbClr val="000066"/>
              </a:solidFill>
              <a:effectLst/>
              <a:uLnTx/>
              <a:uFillTx/>
              <a:latin typeface="Calibri"/>
              <a:ea typeface="+mn-ea"/>
              <a:cs typeface="Calibri"/>
            </a:endParaRPr>
          </a:p>
          <a:p>
            <a:pPr marL="514350" marR="0" lvl="0" indent="-514350" algn="l" defTabSz="457200" rtl="0" eaLnBrk="1" fontAlgn="auto" latinLnBrk="0" hangingPunct="1">
              <a:lnSpc>
                <a:spcPct val="100000"/>
              </a:lnSpc>
              <a:spcBef>
                <a:spcPct val="20000"/>
              </a:spcBef>
              <a:spcAft>
                <a:spcPts val="0"/>
              </a:spcAft>
              <a:buClrTx/>
              <a:buSzTx/>
              <a:buFont typeface="Arial"/>
              <a:buAutoNum type="arabicPeriod"/>
              <a:tabLst/>
              <a:defRPr/>
            </a:pPr>
            <a:r>
              <a:rPr kumimoji="0" lang="en-US" sz="2800" b="0" i="0" u="none" strike="noStrike" kern="1200" cap="none" spc="0" normalizeH="0" baseline="0" noProof="0" dirty="0" smtClean="0">
                <a:ln>
                  <a:noFill/>
                </a:ln>
                <a:solidFill>
                  <a:srgbClr val="000066"/>
                </a:solidFill>
                <a:effectLst/>
                <a:uLnTx/>
                <a:uFillTx/>
                <a:latin typeface="Calibri"/>
                <a:ea typeface="+mn-ea"/>
                <a:cs typeface="Calibri"/>
              </a:rPr>
              <a:t>Observe the following lesson noting</a:t>
            </a:r>
            <a:r>
              <a:rPr lang="en-US" sz="2800" dirty="0" smtClean="0">
                <a:solidFill>
                  <a:srgbClr val="000066"/>
                </a:solidFill>
                <a:latin typeface="Calibri"/>
                <a:ea typeface="+mn-ea"/>
                <a:cs typeface="Calibri"/>
              </a:rPr>
              <a:t> </a:t>
            </a:r>
            <a:r>
              <a:rPr lang="en-US" sz="2800" b="1" dirty="0" smtClean="0">
                <a:solidFill>
                  <a:srgbClr val="008000"/>
                </a:solidFill>
                <a:latin typeface="Calibri"/>
                <a:ea typeface="+mn-ea"/>
                <a:cs typeface="Calibri"/>
              </a:rPr>
              <a:t>Engagement</a:t>
            </a:r>
            <a:r>
              <a:rPr lang="en-US" sz="2800" dirty="0" smtClean="0">
                <a:solidFill>
                  <a:srgbClr val="000066"/>
                </a:solidFill>
                <a:latin typeface="Calibri"/>
                <a:cs typeface="Calibri"/>
              </a:rPr>
              <a:t> strategies on Lesson Considerations/Question template</a:t>
            </a:r>
          </a:p>
        </p:txBody>
      </p:sp>
      <p:sp>
        <p:nvSpPr>
          <p:cNvPr id="7" name="Rectangle 6"/>
          <p:cNvSpPr/>
          <p:nvPr/>
        </p:nvSpPr>
        <p:spPr>
          <a:xfrm>
            <a:off x="1600200" y="6248400"/>
            <a:ext cx="8382000" cy="369332"/>
          </a:xfrm>
          <a:prstGeom prst="rect">
            <a:avLst/>
          </a:prstGeom>
        </p:spPr>
        <p:txBody>
          <a:bodyPr wrap="square">
            <a:spAutoFit/>
          </a:bodyPr>
          <a:lstStyle/>
          <a:p>
            <a:r>
              <a:rPr lang="en-US" b="1" dirty="0" smtClean="0">
                <a:latin typeface="Calibri"/>
                <a:cs typeface="Calibri"/>
                <a:hlinkClick r:id="rId3"/>
              </a:rPr>
              <a:t>http://www.edutopia.org/math-social-activity-cooperative-learning-video</a:t>
            </a:r>
            <a:r>
              <a:rPr lang="en-US" b="1" dirty="0" smtClean="0">
                <a:latin typeface="Calibri"/>
                <a:cs typeface="Calibri"/>
              </a:rPr>
              <a:t> </a:t>
            </a:r>
            <a:endParaRPr lang="en-US" b="1" dirty="0">
              <a:latin typeface="Calibri"/>
              <a:cs typeface="Calibri"/>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1"/>
          <p:cNvSpPr>
            <a:spLocks noGrp="1"/>
          </p:cNvSpPr>
          <p:nvPr>
            <p:ph type="title"/>
          </p:nvPr>
        </p:nvSpPr>
        <p:spPr>
          <a:xfrm>
            <a:off x="1828800" y="381000"/>
            <a:ext cx="7162800" cy="1143000"/>
          </a:xfrm>
        </p:spPr>
        <p:txBody>
          <a:bodyPr/>
          <a:lstStyle/>
          <a:p>
            <a:pPr>
              <a:defRPr/>
            </a:pPr>
            <a:r>
              <a:rPr lang="en-US" altLang="en-US" dirty="0" smtClean="0">
                <a:latin typeface="+mj-lt"/>
                <a:ea typeface="Calibri" pitchFamily="-65" charset="0"/>
                <a:cs typeface="Calibri" pitchFamily="-65" charset="0"/>
              </a:rPr>
              <a:t>UDL: </a:t>
            </a:r>
            <a:r>
              <a:rPr lang="en-US" altLang="en-US" dirty="0" smtClean="0">
                <a:solidFill>
                  <a:srgbClr val="660066"/>
                </a:solidFill>
                <a:latin typeface="+mj-lt"/>
                <a:ea typeface="Calibri" pitchFamily="-65" charset="0"/>
                <a:cs typeface="Calibri" pitchFamily="-65" charset="0"/>
              </a:rPr>
              <a:t>Representation</a:t>
            </a:r>
          </a:p>
        </p:txBody>
      </p:sp>
      <p:sp>
        <p:nvSpPr>
          <p:cNvPr id="62467" name="Rectangle 7"/>
          <p:cNvSpPr>
            <a:spLocks noChangeArrowheads="1"/>
          </p:cNvSpPr>
          <p:nvPr/>
        </p:nvSpPr>
        <p:spPr bwMode="auto">
          <a:xfrm>
            <a:off x="1676400" y="2209800"/>
            <a:ext cx="4800600" cy="3108544"/>
          </a:xfrm>
          <a:prstGeom prst="rect">
            <a:avLst/>
          </a:prstGeom>
          <a:noFill/>
          <a:ln w="9525">
            <a:noFill/>
            <a:miter lim="800000"/>
            <a:headEnd/>
            <a:tailEnd/>
          </a:ln>
        </p:spPr>
        <p:txBody>
          <a:bodyPr>
            <a:prstTxWarp prst="textNoShape">
              <a:avLst/>
            </a:prstTxWarp>
            <a:spAutoFit/>
          </a:bodyPr>
          <a:lstStyle/>
          <a:p>
            <a:r>
              <a:rPr lang="en-US" sz="2800" dirty="0">
                <a:latin typeface="Calibri"/>
                <a:cs typeface="Calibri"/>
              </a:rPr>
              <a:t>Learners' ability to perceive, interpret, and understand information is dependent upon the media and methods through which it is presented.</a:t>
            </a:r>
          </a:p>
          <a:p>
            <a:endParaRPr lang="en-US" sz="2800" dirty="0" smtClean="0">
              <a:latin typeface="Calibri"/>
              <a:cs typeface="Calibri"/>
            </a:endParaRPr>
          </a:p>
          <a:p>
            <a:endParaRPr lang="en-US" sz="2800" dirty="0">
              <a:latin typeface="Calibri"/>
              <a:cs typeface="Calibri"/>
            </a:endParaRPr>
          </a:p>
        </p:txBody>
      </p:sp>
      <p:pic>
        <p:nvPicPr>
          <p:cNvPr id="62468" name="Picture 8" descr="Screen Shot 2014-10-30 at 11.26.46 AM.png"/>
          <p:cNvPicPr>
            <a:picLocks noChangeAspect="1"/>
          </p:cNvPicPr>
          <p:nvPr/>
        </p:nvPicPr>
        <p:blipFill>
          <a:blip r:embed="rId3"/>
          <a:srcRect/>
          <a:stretch>
            <a:fillRect/>
          </a:stretch>
        </p:blipFill>
        <p:spPr bwMode="auto">
          <a:xfrm>
            <a:off x="6553200" y="2133600"/>
            <a:ext cx="2590800" cy="4627563"/>
          </a:xfrm>
          <a:prstGeom prst="rect">
            <a:avLst/>
          </a:prstGeom>
          <a:noFill/>
          <a:ln w="9525">
            <a:noFill/>
            <a:miter lim="800000"/>
            <a:headEnd/>
            <a:tailEnd/>
          </a:ln>
        </p:spPr>
      </p:pic>
      <p:sp>
        <p:nvSpPr>
          <p:cNvPr id="62469" name="TextBox 9"/>
          <p:cNvSpPr txBox="1">
            <a:spLocks noChangeArrowheads="1"/>
          </p:cNvSpPr>
          <p:nvPr/>
        </p:nvSpPr>
        <p:spPr bwMode="auto">
          <a:xfrm>
            <a:off x="7924800" y="6550025"/>
            <a:ext cx="1447800" cy="307975"/>
          </a:xfrm>
          <a:prstGeom prst="rect">
            <a:avLst/>
          </a:prstGeom>
          <a:noFill/>
          <a:ln w="9525">
            <a:noFill/>
            <a:miter lim="800000"/>
            <a:headEnd/>
            <a:tailEnd/>
          </a:ln>
        </p:spPr>
        <p:txBody>
          <a:bodyPr>
            <a:prstTxWarp prst="textNoShape">
              <a:avLst/>
            </a:prstTxWarp>
            <a:spAutoFit/>
          </a:bodyPr>
          <a:lstStyle/>
          <a:p>
            <a:r>
              <a:rPr lang="en-US" sz="1400"/>
              <a:t>© CAST, 2014</a:t>
            </a:r>
          </a:p>
        </p:txBody>
      </p:sp>
      <p:sp>
        <p:nvSpPr>
          <p:cNvPr id="6" name="Rectangle 5"/>
          <p:cNvSpPr/>
          <p:nvPr/>
        </p:nvSpPr>
        <p:spPr>
          <a:xfrm>
            <a:off x="1752600" y="1371600"/>
            <a:ext cx="6477000" cy="369332"/>
          </a:xfrm>
          <a:prstGeom prst="rect">
            <a:avLst/>
          </a:prstGeom>
        </p:spPr>
        <p:txBody>
          <a:bodyPr wrap="square">
            <a:spAutoFit/>
          </a:bodyPr>
          <a:lstStyle/>
          <a:p>
            <a:pPr algn="r"/>
            <a:r>
              <a:rPr lang="en-US" dirty="0" smtClean="0">
                <a:latin typeface="Calibri"/>
                <a:cs typeface="Calibri"/>
              </a:rPr>
              <a:t>Universal </a:t>
            </a:r>
            <a:r>
              <a:rPr lang="en-US" dirty="0" smtClean="0">
                <a:latin typeface="Calibri"/>
                <a:cs typeface="Calibri"/>
              </a:rPr>
              <a:t>Design for Learning: Theory and Practice, 2014</a:t>
            </a:r>
            <a:endParaRPr lang="en-US" dirty="0">
              <a:latin typeface="Calibri"/>
              <a:cs typeface="Calibri"/>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a:xfrm>
            <a:off x="1600200" y="457200"/>
            <a:ext cx="7543800" cy="1143000"/>
          </a:xfrm>
        </p:spPr>
        <p:txBody>
          <a:bodyPr/>
          <a:lstStyle/>
          <a:p>
            <a:pPr>
              <a:defRPr/>
            </a:pPr>
            <a:r>
              <a:rPr lang="en-US" altLang="en-US" dirty="0" smtClean="0">
                <a:latin typeface="+mj-lt"/>
                <a:ea typeface="Calibri" pitchFamily="-65" charset="0"/>
                <a:cs typeface="Calibri" pitchFamily="-65" charset="0"/>
              </a:rPr>
              <a:t>UDL: </a:t>
            </a:r>
            <a:r>
              <a:rPr lang="en-US" altLang="en-US" dirty="0" smtClean="0">
                <a:solidFill>
                  <a:srgbClr val="660066"/>
                </a:solidFill>
                <a:latin typeface="+mj-lt"/>
                <a:ea typeface="Calibri" pitchFamily="-65" charset="0"/>
                <a:cs typeface="Calibri" pitchFamily="-65" charset="0"/>
              </a:rPr>
              <a:t>Representation</a:t>
            </a:r>
            <a:r>
              <a:rPr lang="en-US" altLang="en-US" dirty="0" smtClean="0">
                <a:latin typeface="+mj-lt"/>
                <a:ea typeface="Calibri" pitchFamily="-65" charset="0"/>
                <a:cs typeface="Calibri" pitchFamily="-65" charset="0"/>
              </a:rPr>
              <a:t> Activity</a:t>
            </a:r>
          </a:p>
        </p:txBody>
      </p:sp>
      <p:sp>
        <p:nvSpPr>
          <p:cNvPr id="6" name="Title 1"/>
          <p:cNvSpPr txBox="1">
            <a:spLocks/>
          </p:cNvSpPr>
          <p:nvPr/>
        </p:nvSpPr>
        <p:spPr>
          <a:xfrm>
            <a:off x="0" y="0"/>
            <a:ext cx="9144000" cy="914400"/>
          </a:xfrm>
          <a:prstGeom prst="rect">
            <a:avLst/>
          </a:prstGeom>
        </p:spPr>
        <p:txBody>
          <a:bodyPr anchor="ctr">
            <a:normAutofit fontScale="90000" lnSpcReduction="10000"/>
          </a:bodyPr>
          <a:lstStyle/>
          <a:p>
            <a:pPr algn="ctr" fontAlgn="auto">
              <a:spcAft>
                <a:spcPts val="0"/>
              </a:spcAft>
              <a:defRPr/>
            </a:pPr>
            <a:r>
              <a:rPr lang="en-US" sz="3200" b="1" dirty="0">
                <a:solidFill>
                  <a:srgbClr val="008000"/>
                </a:solidFill>
                <a:latin typeface="Arial" pitchFamily="-65" charset="0"/>
                <a:ea typeface="+mj-ea"/>
                <a:cs typeface="Century Gothic"/>
              </a:rPr>
              <a:t/>
            </a:r>
            <a:br>
              <a:rPr lang="en-US" sz="3200" b="1" dirty="0">
                <a:solidFill>
                  <a:srgbClr val="008000"/>
                </a:solidFill>
                <a:latin typeface="Arial" pitchFamily="-65" charset="0"/>
                <a:ea typeface="+mj-ea"/>
                <a:cs typeface="Century Gothic"/>
              </a:rPr>
            </a:br>
            <a:r>
              <a:rPr lang="en-US" sz="3200" dirty="0">
                <a:solidFill>
                  <a:schemeClr val="tx1">
                    <a:lumMod val="75000"/>
                    <a:lumOff val="25000"/>
                  </a:schemeClr>
                </a:solidFill>
                <a:latin typeface="Century Gothic"/>
                <a:ea typeface="+mj-ea"/>
                <a:cs typeface="Century Gothic"/>
              </a:rPr>
              <a:t>	</a:t>
            </a:r>
          </a:p>
        </p:txBody>
      </p:sp>
      <p:pic>
        <p:nvPicPr>
          <p:cNvPr id="64516" name="Picture 18" descr="Screen Shot 2014-10-30 at 1.53.58 PM.png"/>
          <p:cNvPicPr>
            <a:picLocks noChangeAspect="1"/>
          </p:cNvPicPr>
          <p:nvPr/>
        </p:nvPicPr>
        <p:blipFill>
          <a:blip r:embed="rId3"/>
          <a:srcRect b="38020"/>
          <a:stretch>
            <a:fillRect/>
          </a:stretch>
        </p:blipFill>
        <p:spPr bwMode="auto">
          <a:xfrm>
            <a:off x="1752600" y="2133600"/>
            <a:ext cx="7161213" cy="3810000"/>
          </a:xfrm>
          <a:prstGeom prst="rect">
            <a:avLst/>
          </a:prstGeom>
          <a:noFill/>
          <a:ln w="9525">
            <a:noFill/>
            <a:miter lim="800000"/>
            <a:headEnd/>
            <a:tailEnd/>
          </a:ln>
        </p:spPr>
      </p:pic>
      <p:sp>
        <p:nvSpPr>
          <p:cNvPr id="64517" name="TextBox 21"/>
          <p:cNvSpPr txBox="1">
            <a:spLocks noChangeArrowheads="1"/>
          </p:cNvSpPr>
          <p:nvPr/>
        </p:nvSpPr>
        <p:spPr bwMode="auto">
          <a:xfrm>
            <a:off x="3200400" y="6019800"/>
            <a:ext cx="4343400" cy="400050"/>
          </a:xfrm>
          <a:prstGeom prst="rect">
            <a:avLst/>
          </a:prstGeom>
          <a:noFill/>
          <a:ln w="9525">
            <a:noFill/>
            <a:miter lim="800000"/>
            <a:headEnd/>
            <a:tailEnd/>
          </a:ln>
        </p:spPr>
        <p:txBody>
          <a:bodyPr>
            <a:prstTxWarp prst="textNoShape">
              <a:avLst/>
            </a:prstTxWarp>
            <a:spAutoFit/>
          </a:bodyPr>
          <a:lstStyle/>
          <a:p>
            <a:r>
              <a:rPr lang="en-US" sz="2000" b="1" dirty="0"/>
              <a:t>Go to: </a:t>
            </a:r>
            <a:r>
              <a:rPr lang="en-US" sz="2000" b="1" dirty="0">
                <a:hlinkClick r:id="rId4"/>
              </a:rPr>
              <a:t>http://www.popplet.com</a:t>
            </a:r>
            <a:endParaRPr lang="en-US" sz="2000" b="1"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4-08-05 at 10.18.30 AM.png"/>
          <p:cNvPicPr>
            <a:picLocks noChangeAspect="1"/>
          </p:cNvPicPr>
          <p:nvPr/>
        </p:nvPicPr>
        <p:blipFill>
          <a:blip r:embed="rId2"/>
          <a:stretch>
            <a:fillRect/>
          </a:stretch>
        </p:blipFill>
        <p:spPr>
          <a:xfrm>
            <a:off x="7691248" y="6591662"/>
            <a:ext cx="1452752" cy="266338"/>
          </a:xfrm>
          <a:prstGeom prst="rect">
            <a:avLst/>
          </a:prstGeom>
        </p:spPr>
      </p:pic>
      <p:pic>
        <p:nvPicPr>
          <p:cNvPr id="7" name="Picture 6" descr="Screen Shot 2014-07-15 at 8.49.52 AM.png"/>
          <p:cNvPicPr>
            <a:picLocks noChangeAspect="1"/>
          </p:cNvPicPr>
          <p:nvPr/>
        </p:nvPicPr>
        <p:blipFill>
          <a:blip r:embed="rId3"/>
          <a:stretch>
            <a:fillRect/>
          </a:stretch>
        </p:blipFill>
        <p:spPr>
          <a:xfrm>
            <a:off x="0" y="1"/>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52600" y="381000"/>
            <a:ext cx="7239000" cy="1143000"/>
          </a:xfrm>
        </p:spPr>
        <p:txBody>
          <a:bodyPr/>
          <a:lstStyle/>
          <a:p>
            <a:pPr>
              <a:defRPr/>
            </a:pPr>
            <a:r>
              <a:rPr lang="en-US" altLang="en-US" sz="4000" dirty="0" smtClean="0">
                <a:latin typeface="+mj-lt"/>
                <a:ea typeface="Calibri" pitchFamily="-65" charset="0"/>
                <a:cs typeface="Calibri" pitchFamily="-65" charset="0"/>
              </a:rPr>
              <a:t>Observe and Refine a Classroom Lesson</a:t>
            </a:r>
          </a:p>
        </p:txBody>
      </p:sp>
      <p:sp>
        <p:nvSpPr>
          <p:cNvPr id="5" name="Text Placeholder 2"/>
          <p:cNvSpPr txBox="1">
            <a:spLocks/>
          </p:cNvSpPr>
          <p:nvPr/>
        </p:nvSpPr>
        <p:spPr>
          <a:xfrm>
            <a:off x="1676400" y="2057400"/>
            <a:ext cx="7467600" cy="4362574"/>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Tx/>
              <a:buSzTx/>
              <a:buFont typeface="Arial"/>
              <a:buAutoNum type="arabicPeriod"/>
              <a:tabLst/>
              <a:defRPr/>
            </a:pPr>
            <a:r>
              <a:rPr lang="en-US" sz="2800" dirty="0" smtClean="0">
                <a:solidFill>
                  <a:srgbClr val="000066"/>
                </a:solidFill>
                <a:latin typeface="Calibri"/>
                <a:cs typeface="Calibri"/>
              </a:rPr>
              <a:t>With a partner, review the contents of the </a:t>
            </a:r>
            <a:r>
              <a:rPr lang="en-US" sz="2800" b="1" dirty="0" smtClean="0">
                <a:solidFill>
                  <a:srgbClr val="660066"/>
                </a:solidFill>
                <a:latin typeface="Calibri"/>
                <a:cs typeface="Calibri"/>
              </a:rPr>
              <a:t>Representation</a:t>
            </a:r>
            <a:r>
              <a:rPr lang="en-US" sz="2800" dirty="0" smtClean="0">
                <a:solidFill>
                  <a:srgbClr val="000066"/>
                </a:solidFill>
                <a:latin typeface="Calibri"/>
                <a:cs typeface="Calibri"/>
              </a:rPr>
              <a:t> principle on the Lesson Considerations/Question chart</a:t>
            </a:r>
            <a:r>
              <a:rPr kumimoji="0" lang="en-US" sz="2800" b="0" i="0" u="none" strike="noStrike" kern="1200" cap="none" spc="0" normalizeH="0" baseline="0" noProof="0" dirty="0" smtClean="0">
                <a:ln>
                  <a:noFill/>
                </a:ln>
                <a:solidFill>
                  <a:srgbClr val="000066"/>
                </a:solidFill>
                <a:effectLst/>
                <a:uLnTx/>
                <a:uFillTx/>
                <a:latin typeface="Calibri"/>
                <a:ea typeface="+mn-ea"/>
                <a:cs typeface="Calibri"/>
              </a:rPr>
              <a:t> </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eriod"/>
              <a:tabLst/>
              <a:defRPr/>
            </a:pPr>
            <a:r>
              <a:rPr lang="en-US" sz="2800" dirty="0" smtClean="0">
                <a:solidFill>
                  <a:srgbClr val="000066"/>
                </a:solidFill>
                <a:latin typeface="Calibri"/>
                <a:ea typeface="+mn-ea"/>
                <a:cs typeface="Calibri"/>
              </a:rPr>
              <a:t>Discuss </a:t>
            </a:r>
            <a:r>
              <a:rPr lang="en-US" sz="2800" b="1" dirty="0" smtClean="0">
                <a:solidFill>
                  <a:srgbClr val="660066"/>
                </a:solidFill>
                <a:latin typeface="Calibri"/>
                <a:ea typeface="+mn-ea"/>
                <a:cs typeface="Calibri"/>
              </a:rPr>
              <a:t>Representation</a:t>
            </a:r>
            <a:r>
              <a:rPr lang="en-US" sz="2800" dirty="0" smtClean="0">
                <a:solidFill>
                  <a:srgbClr val="000066"/>
                </a:solidFill>
                <a:latin typeface="Calibri"/>
                <a:ea typeface="+mn-ea"/>
                <a:cs typeface="Calibri"/>
              </a:rPr>
              <a:t> strategies you’ve observed or have used in a classroom setting. List these strategies on the blank template</a:t>
            </a:r>
            <a:endParaRPr kumimoji="0" lang="en-US" sz="2800" b="0" i="0" u="none" strike="noStrike" kern="1200" cap="none" spc="0" normalizeH="0" baseline="0" noProof="0" dirty="0" smtClean="0">
              <a:ln>
                <a:noFill/>
              </a:ln>
              <a:solidFill>
                <a:srgbClr val="000066"/>
              </a:solidFill>
              <a:effectLst/>
              <a:uLnTx/>
              <a:uFillTx/>
              <a:latin typeface="Calibri"/>
              <a:ea typeface="+mn-ea"/>
              <a:cs typeface="Calibri"/>
            </a:endParaRPr>
          </a:p>
          <a:p>
            <a:pPr marL="514350" marR="0" lvl="0" indent="-514350" algn="l" defTabSz="457200" rtl="0" eaLnBrk="1" fontAlgn="auto" latinLnBrk="0" hangingPunct="1">
              <a:lnSpc>
                <a:spcPct val="100000"/>
              </a:lnSpc>
              <a:spcBef>
                <a:spcPct val="20000"/>
              </a:spcBef>
              <a:spcAft>
                <a:spcPts val="0"/>
              </a:spcAft>
              <a:buClrTx/>
              <a:buSzTx/>
              <a:buFont typeface="Arial"/>
              <a:buAutoNum type="arabicPeriod"/>
              <a:tabLst/>
              <a:defRPr/>
            </a:pPr>
            <a:r>
              <a:rPr kumimoji="0" lang="en-US" sz="2800" b="0" i="0" u="none" strike="noStrike" kern="1200" cap="none" spc="0" normalizeH="0" baseline="0" noProof="0" dirty="0" smtClean="0">
                <a:ln>
                  <a:noFill/>
                </a:ln>
                <a:solidFill>
                  <a:srgbClr val="000066"/>
                </a:solidFill>
                <a:effectLst/>
                <a:uLnTx/>
                <a:uFillTx/>
                <a:latin typeface="Calibri"/>
                <a:ea typeface="+mn-ea"/>
                <a:cs typeface="Calibri"/>
              </a:rPr>
              <a:t>Observe the following lesson noting</a:t>
            </a:r>
            <a:r>
              <a:rPr lang="en-US" sz="2800" dirty="0" smtClean="0">
                <a:solidFill>
                  <a:srgbClr val="000066"/>
                </a:solidFill>
                <a:latin typeface="Calibri"/>
                <a:ea typeface="+mn-ea"/>
                <a:cs typeface="Calibri"/>
              </a:rPr>
              <a:t> </a:t>
            </a:r>
            <a:r>
              <a:rPr lang="en-US" sz="2800" b="1" dirty="0" smtClean="0">
                <a:solidFill>
                  <a:srgbClr val="660066"/>
                </a:solidFill>
                <a:latin typeface="Calibri"/>
                <a:ea typeface="+mn-ea"/>
                <a:cs typeface="Calibri"/>
              </a:rPr>
              <a:t>Representation</a:t>
            </a:r>
            <a:r>
              <a:rPr lang="en-US" sz="2800" dirty="0" smtClean="0">
                <a:solidFill>
                  <a:srgbClr val="660066"/>
                </a:solidFill>
                <a:latin typeface="Calibri"/>
                <a:cs typeface="Calibri"/>
              </a:rPr>
              <a:t> </a:t>
            </a:r>
            <a:r>
              <a:rPr lang="en-US" sz="2800" dirty="0" smtClean="0">
                <a:solidFill>
                  <a:srgbClr val="000066"/>
                </a:solidFill>
                <a:latin typeface="Calibri"/>
                <a:cs typeface="Calibri"/>
              </a:rPr>
              <a:t>strategies on Lesson Considerations/Question template</a:t>
            </a:r>
          </a:p>
        </p:txBody>
      </p:sp>
      <p:sp>
        <p:nvSpPr>
          <p:cNvPr id="6" name="Rectangle 5"/>
          <p:cNvSpPr/>
          <p:nvPr/>
        </p:nvSpPr>
        <p:spPr>
          <a:xfrm>
            <a:off x="1752600" y="6172200"/>
            <a:ext cx="7576947" cy="369332"/>
          </a:xfrm>
          <a:prstGeom prst="rect">
            <a:avLst/>
          </a:prstGeom>
        </p:spPr>
        <p:txBody>
          <a:bodyPr wrap="square">
            <a:spAutoFit/>
          </a:bodyPr>
          <a:lstStyle/>
          <a:p>
            <a:r>
              <a:rPr lang="en-US" b="1" dirty="0" smtClean="0">
                <a:solidFill>
                  <a:srgbClr val="000066"/>
                </a:solidFill>
                <a:latin typeface="Calibri"/>
                <a:cs typeface="Calibri"/>
                <a:hlinkClick r:id="rId3"/>
              </a:rPr>
              <a:t>http://www.edutopia.org/tech-to-learn-free-online-resources-video</a:t>
            </a:r>
            <a:r>
              <a:rPr lang="en-US" b="1" dirty="0" smtClean="0">
                <a:solidFill>
                  <a:srgbClr val="000066"/>
                </a:solidFill>
                <a:latin typeface="Calibri"/>
                <a:cs typeface="Calibri"/>
              </a:rPr>
              <a:t> </a:t>
            </a:r>
            <a:endParaRPr lang="en-US" b="1" dirty="0">
              <a:solidFill>
                <a:srgbClr val="000066"/>
              </a:solidFill>
              <a:latin typeface="Calibri"/>
              <a:cs typeface="Calibri"/>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a:xfrm>
            <a:off x="1828800" y="381000"/>
            <a:ext cx="7162800" cy="1143000"/>
          </a:xfrm>
        </p:spPr>
        <p:txBody>
          <a:bodyPr/>
          <a:lstStyle/>
          <a:p>
            <a:pPr>
              <a:defRPr/>
            </a:pPr>
            <a:r>
              <a:rPr lang="en-US" altLang="en-US" dirty="0" smtClean="0">
                <a:latin typeface="+mj-lt"/>
                <a:ea typeface="Calibri" pitchFamily="-65" charset="0"/>
                <a:cs typeface="Calibri" pitchFamily="-65" charset="0"/>
              </a:rPr>
              <a:t>UDL: </a:t>
            </a:r>
            <a:r>
              <a:rPr lang="en-US" altLang="en-US" dirty="0" smtClean="0">
                <a:solidFill>
                  <a:srgbClr val="000090"/>
                </a:solidFill>
                <a:latin typeface="+mj-lt"/>
                <a:ea typeface="Calibri" pitchFamily="-65" charset="0"/>
                <a:cs typeface="Calibri" pitchFamily="-65" charset="0"/>
              </a:rPr>
              <a:t>Action &amp; Expression</a:t>
            </a:r>
          </a:p>
        </p:txBody>
      </p:sp>
      <p:sp>
        <p:nvSpPr>
          <p:cNvPr id="66563" name="TextBox 7"/>
          <p:cNvSpPr txBox="1">
            <a:spLocks noChangeArrowheads="1"/>
          </p:cNvSpPr>
          <p:nvPr/>
        </p:nvSpPr>
        <p:spPr bwMode="auto">
          <a:xfrm>
            <a:off x="1676400" y="1981200"/>
            <a:ext cx="4800600" cy="4093429"/>
          </a:xfrm>
          <a:prstGeom prst="rect">
            <a:avLst/>
          </a:prstGeom>
          <a:noFill/>
          <a:ln w="9525">
            <a:noFill/>
            <a:miter lim="800000"/>
            <a:headEnd/>
            <a:tailEnd/>
          </a:ln>
        </p:spPr>
        <p:txBody>
          <a:bodyPr>
            <a:prstTxWarp prst="textNoShape">
              <a:avLst/>
            </a:prstTxWarp>
            <a:spAutoFit/>
          </a:bodyPr>
          <a:lstStyle/>
          <a:p>
            <a:r>
              <a:rPr lang="en-US" sz="2800" dirty="0">
                <a:latin typeface="Calibri"/>
                <a:cs typeface="Calibri"/>
              </a:rPr>
              <a:t>The  principle of </a:t>
            </a:r>
            <a:r>
              <a:rPr lang="en-US" sz="2800" dirty="0">
                <a:solidFill>
                  <a:srgbClr val="000090"/>
                </a:solidFill>
                <a:latin typeface="Calibri"/>
                <a:cs typeface="Calibri"/>
              </a:rPr>
              <a:t>Action and Expression </a:t>
            </a:r>
            <a:r>
              <a:rPr lang="en-US" sz="2800" dirty="0">
                <a:latin typeface="Calibri"/>
                <a:cs typeface="Calibri"/>
              </a:rPr>
              <a:t>is about providing opportunities for students as they practice goal setting, planning, strategy building, organizing and using information and resources, and monitoring their own progress.</a:t>
            </a:r>
          </a:p>
          <a:p>
            <a:r>
              <a:rPr lang="en-US" dirty="0">
                <a:latin typeface="Calibri"/>
                <a:cs typeface="Calibri"/>
              </a:rPr>
              <a:t>		</a:t>
            </a:r>
          </a:p>
          <a:p>
            <a:r>
              <a:rPr lang="en-US" dirty="0" smtClean="0">
                <a:latin typeface="Calibri"/>
                <a:cs typeface="Calibri"/>
              </a:rPr>
              <a:t>	</a:t>
            </a:r>
            <a:endParaRPr lang="en-US" dirty="0">
              <a:latin typeface="Calibri"/>
              <a:cs typeface="Calibri"/>
            </a:endParaRPr>
          </a:p>
        </p:txBody>
      </p:sp>
      <p:pic>
        <p:nvPicPr>
          <p:cNvPr id="66564" name="Picture 8" descr="Screen Shot 2014-10-30 at 11.29.02 AM.png"/>
          <p:cNvPicPr>
            <a:picLocks noChangeAspect="1"/>
          </p:cNvPicPr>
          <p:nvPr/>
        </p:nvPicPr>
        <p:blipFill>
          <a:blip r:embed="rId3"/>
          <a:srcRect/>
          <a:stretch>
            <a:fillRect/>
          </a:stretch>
        </p:blipFill>
        <p:spPr bwMode="auto">
          <a:xfrm>
            <a:off x="6537325" y="2209800"/>
            <a:ext cx="2606675" cy="4648200"/>
          </a:xfrm>
          <a:prstGeom prst="rect">
            <a:avLst/>
          </a:prstGeom>
          <a:noFill/>
          <a:ln w="9525">
            <a:noFill/>
            <a:miter lim="800000"/>
            <a:headEnd/>
            <a:tailEnd/>
          </a:ln>
        </p:spPr>
      </p:pic>
      <p:sp>
        <p:nvSpPr>
          <p:cNvPr id="66565" name="TextBox 9"/>
          <p:cNvSpPr txBox="1">
            <a:spLocks noChangeArrowheads="1"/>
          </p:cNvSpPr>
          <p:nvPr/>
        </p:nvSpPr>
        <p:spPr bwMode="auto">
          <a:xfrm>
            <a:off x="7924800" y="6550025"/>
            <a:ext cx="1447800" cy="307975"/>
          </a:xfrm>
          <a:prstGeom prst="rect">
            <a:avLst/>
          </a:prstGeom>
          <a:noFill/>
          <a:ln w="9525">
            <a:noFill/>
            <a:miter lim="800000"/>
            <a:headEnd/>
            <a:tailEnd/>
          </a:ln>
        </p:spPr>
        <p:txBody>
          <a:bodyPr>
            <a:prstTxWarp prst="textNoShape">
              <a:avLst/>
            </a:prstTxWarp>
            <a:spAutoFit/>
          </a:bodyPr>
          <a:lstStyle/>
          <a:p>
            <a:r>
              <a:rPr lang="en-US" sz="1400"/>
              <a:t>© CAST, 2014</a:t>
            </a:r>
          </a:p>
        </p:txBody>
      </p:sp>
      <p:sp>
        <p:nvSpPr>
          <p:cNvPr id="6" name="Rectangle 5"/>
          <p:cNvSpPr/>
          <p:nvPr/>
        </p:nvSpPr>
        <p:spPr>
          <a:xfrm>
            <a:off x="3200400" y="1371600"/>
            <a:ext cx="3802130" cy="369332"/>
          </a:xfrm>
          <a:prstGeom prst="rect">
            <a:avLst/>
          </a:prstGeom>
        </p:spPr>
        <p:txBody>
          <a:bodyPr wrap="none">
            <a:spAutoFit/>
          </a:bodyPr>
          <a:lstStyle/>
          <a:p>
            <a:r>
              <a:rPr lang="en-US" dirty="0" smtClean="0">
                <a:latin typeface="Calibri"/>
                <a:cs typeface="Calibri"/>
              </a:rPr>
              <a:t>Design and Deliver, Lord Nelson (2014)</a:t>
            </a:r>
            <a:endParaRPr lang="en-US" dirty="0">
              <a:latin typeface="Calibri"/>
              <a:cs typeface="Calibri"/>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1752600" y="2362200"/>
            <a:ext cx="7620000" cy="3276600"/>
          </a:xfrm>
        </p:spPr>
        <p:txBody>
          <a:bodyPr/>
          <a:lstStyle/>
          <a:p>
            <a:pPr lvl="1">
              <a:buFontTx/>
              <a:buNone/>
              <a:defRPr/>
            </a:pPr>
            <a:r>
              <a:rPr lang="en-US" altLang="en-US" dirty="0" smtClean="0">
                <a:latin typeface="Calibri" pitchFamily="-65" charset="0"/>
                <a:ea typeface="Calibri" pitchFamily="-65" charset="0"/>
                <a:cs typeface="Calibri" pitchFamily="-65" charset="0"/>
              </a:rPr>
              <a:t>	</a:t>
            </a:r>
            <a:r>
              <a:rPr lang="en-US" altLang="en-US" sz="3200" dirty="0" smtClean="0">
                <a:latin typeface="+mn-lt"/>
                <a:ea typeface="Calibri" pitchFamily="-65" charset="0"/>
                <a:cs typeface="Calibri" pitchFamily="-65" charset="0"/>
              </a:rPr>
              <a:t>How would you choose to demonstrate (express) your understanding of the information presented today based on your strengths, interests and preferences?</a:t>
            </a:r>
          </a:p>
        </p:txBody>
      </p:sp>
      <p:sp>
        <p:nvSpPr>
          <p:cNvPr id="44035" name="Title 1"/>
          <p:cNvSpPr>
            <a:spLocks noGrp="1"/>
          </p:cNvSpPr>
          <p:nvPr>
            <p:ph type="title"/>
          </p:nvPr>
        </p:nvSpPr>
        <p:spPr>
          <a:xfrm>
            <a:off x="1600200" y="381000"/>
            <a:ext cx="7391400" cy="1143000"/>
          </a:xfrm>
        </p:spPr>
        <p:txBody>
          <a:bodyPr/>
          <a:lstStyle/>
          <a:p>
            <a:pPr>
              <a:defRPr/>
            </a:pPr>
            <a:r>
              <a:rPr lang="en-US" altLang="en-US" sz="3600" dirty="0" smtClean="0">
                <a:latin typeface="+mj-lt"/>
                <a:ea typeface="Calibri" pitchFamily="-65" charset="0"/>
                <a:cs typeface="Calibri" pitchFamily="-65" charset="0"/>
              </a:rPr>
              <a:t>UDL: </a:t>
            </a:r>
            <a:r>
              <a:rPr lang="en-US" altLang="en-US" sz="3600" dirty="0" smtClean="0">
                <a:solidFill>
                  <a:srgbClr val="000090"/>
                </a:solidFill>
                <a:latin typeface="+mj-lt"/>
                <a:ea typeface="Calibri" pitchFamily="-65" charset="0"/>
                <a:cs typeface="Calibri" pitchFamily="-65" charset="0"/>
              </a:rPr>
              <a:t>Action &amp; Expression </a:t>
            </a:r>
            <a:r>
              <a:rPr lang="en-US" altLang="en-US" sz="3600" dirty="0" smtClean="0">
                <a:latin typeface="+mj-lt"/>
                <a:ea typeface="Calibri" pitchFamily="-65" charset="0"/>
                <a:cs typeface="Calibri" pitchFamily="-65" charset="0"/>
              </a:rPr>
              <a:t>Activity</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4-08-05 at 10.18.30 AM.png"/>
          <p:cNvPicPr>
            <a:picLocks noChangeAspect="1"/>
          </p:cNvPicPr>
          <p:nvPr/>
        </p:nvPicPr>
        <p:blipFill>
          <a:blip r:embed="rId2"/>
          <a:stretch>
            <a:fillRect/>
          </a:stretch>
        </p:blipFill>
        <p:spPr>
          <a:xfrm>
            <a:off x="7691248" y="6591662"/>
            <a:ext cx="1452752" cy="266338"/>
          </a:xfrm>
          <a:prstGeom prst="rect">
            <a:avLst/>
          </a:prstGeom>
        </p:spPr>
      </p:pic>
      <p:pic>
        <p:nvPicPr>
          <p:cNvPr id="7" name="Picture 6" descr="Screen Shot 2014-07-15 at 8.49.52 AM.png"/>
          <p:cNvPicPr>
            <a:picLocks noChangeAspect="1"/>
          </p:cNvPicPr>
          <p:nvPr/>
        </p:nvPicPr>
        <p:blipFill>
          <a:blip r:embed="rId3"/>
          <a:stretch>
            <a:fillRect/>
          </a:stretch>
        </p:blipFill>
        <p:spPr>
          <a:xfrm>
            <a:off x="0" y="1"/>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52600" y="381000"/>
            <a:ext cx="7239000" cy="1143000"/>
          </a:xfrm>
        </p:spPr>
        <p:txBody>
          <a:bodyPr/>
          <a:lstStyle/>
          <a:p>
            <a:pPr>
              <a:defRPr/>
            </a:pPr>
            <a:r>
              <a:rPr lang="en-US" altLang="en-US" sz="4000" dirty="0" smtClean="0">
                <a:latin typeface="+mj-lt"/>
                <a:ea typeface="Calibri" pitchFamily="-65" charset="0"/>
                <a:cs typeface="Calibri" pitchFamily="-65" charset="0"/>
              </a:rPr>
              <a:t>Observe and Refine a Classroom Lesson</a:t>
            </a:r>
          </a:p>
        </p:txBody>
      </p:sp>
      <p:sp>
        <p:nvSpPr>
          <p:cNvPr id="5" name="Text Placeholder 2"/>
          <p:cNvSpPr txBox="1">
            <a:spLocks/>
          </p:cNvSpPr>
          <p:nvPr/>
        </p:nvSpPr>
        <p:spPr>
          <a:xfrm>
            <a:off x="1676400" y="2057400"/>
            <a:ext cx="7467600" cy="4362574"/>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Tx/>
              <a:buSzTx/>
              <a:buFont typeface="Arial"/>
              <a:buAutoNum type="arabicPeriod"/>
              <a:tabLst/>
              <a:defRPr/>
            </a:pPr>
            <a:r>
              <a:rPr lang="en-US" sz="2800" dirty="0" smtClean="0">
                <a:solidFill>
                  <a:srgbClr val="000066"/>
                </a:solidFill>
                <a:latin typeface="Calibri"/>
                <a:cs typeface="Calibri"/>
              </a:rPr>
              <a:t>With a partner, review the contents of the </a:t>
            </a:r>
            <a:r>
              <a:rPr lang="en-US" sz="2800" b="1" dirty="0" smtClean="0">
                <a:solidFill>
                  <a:srgbClr val="000090"/>
                </a:solidFill>
                <a:latin typeface="Calibri"/>
                <a:cs typeface="Calibri"/>
              </a:rPr>
              <a:t>Action &amp; Expression</a:t>
            </a:r>
            <a:r>
              <a:rPr lang="en-US" sz="2800" dirty="0" smtClean="0">
                <a:solidFill>
                  <a:srgbClr val="000090"/>
                </a:solidFill>
                <a:latin typeface="Calibri"/>
                <a:cs typeface="Calibri"/>
              </a:rPr>
              <a:t> </a:t>
            </a:r>
            <a:r>
              <a:rPr lang="en-US" sz="2800" dirty="0" smtClean="0">
                <a:solidFill>
                  <a:srgbClr val="000066"/>
                </a:solidFill>
                <a:latin typeface="Calibri"/>
                <a:cs typeface="Calibri"/>
              </a:rPr>
              <a:t>principle on the Lesson Considerations/Question chart</a:t>
            </a:r>
            <a:r>
              <a:rPr kumimoji="0" lang="en-US" sz="2800" b="0" i="0" u="none" strike="noStrike" kern="1200" cap="none" spc="0" normalizeH="0" baseline="0" noProof="0" dirty="0" smtClean="0">
                <a:ln>
                  <a:noFill/>
                </a:ln>
                <a:solidFill>
                  <a:srgbClr val="000066"/>
                </a:solidFill>
                <a:effectLst/>
                <a:uLnTx/>
                <a:uFillTx/>
                <a:latin typeface="Calibri"/>
                <a:ea typeface="+mn-ea"/>
                <a:cs typeface="Calibri"/>
              </a:rPr>
              <a:t> </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eriod"/>
              <a:tabLst/>
              <a:defRPr/>
            </a:pPr>
            <a:r>
              <a:rPr lang="en-US" sz="2800" dirty="0" smtClean="0">
                <a:solidFill>
                  <a:srgbClr val="000066"/>
                </a:solidFill>
                <a:latin typeface="Calibri"/>
                <a:ea typeface="+mn-ea"/>
                <a:cs typeface="Calibri"/>
              </a:rPr>
              <a:t>Discuss </a:t>
            </a:r>
            <a:r>
              <a:rPr lang="en-US" sz="2800" b="1" dirty="0" smtClean="0">
                <a:solidFill>
                  <a:srgbClr val="000090"/>
                </a:solidFill>
                <a:latin typeface="Calibri"/>
                <a:ea typeface="+mn-ea"/>
                <a:cs typeface="Calibri"/>
              </a:rPr>
              <a:t>Action &amp; Expression</a:t>
            </a:r>
            <a:r>
              <a:rPr lang="en-US" sz="2800" dirty="0" smtClean="0">
                <a:solidFill>
                  <a:srgbClr val="000090"/>
                </a:solidFill>
                <a:latin typeface="Calibri"/>
                <a:ea typeface="+mn-ea"/>
                <a:cs typeface="Calibri"/>
              </a:rPr>
              <a:t> </a:t>
            </a:r>
            <a:r>
              <a:rPr lang="en-US" sz="2800" dirty="0" smtClean="0">
                <a:solidFill>
                  <a:srgbClr val="000066"/>
                </a:solidFill>
                <a:latin typeface="Calibri"/>
                <a:ea typeface="+mn-ea"/>
                <a:cs typeface="Calibri"/>
              </a:rPr>
              <a:t>strategies you’ve observed or have used in a classroom setting. List these strategies on the blank template</a:t>
            </a:r>
            <a:endParaRPr kumimoji="0" lang="en-US" sz="2800" b="0" i="0" u="none" strike="noStrike" kern="1200" cap="none" spc="0" normalizeH="0" baseline="0" noProof="0" dirty="0" smtClean="0">
              <a:ln>
                <a:noFill/>
              </a:ln>
              <a:solidFill>
                <a:srgbClr val="000066"/>
              </a:solidFill>
              <a:effectLst/>
              <a:uLnTx/>
              <a:uFillTx/>
              <a:latin typeface="Calibri"/>
              <a:ea typeface="+mn-ea"/>
              <a:cs typeface="Calibri"/>
            </a:endParaRPr>
          </a:p>
          <a:p>
            <a:pPr marL="514350" marR="0" lvl="0" indent="-514350" algn="l" defTabSz="457200" rtl="0" eaLnBrk="1" fontAlgn="auto" latinLnBrk="0" hangingPunct="1">
              <a:lnSpc>
                <a:spcPct val="100000"/>
              </a:lnSpc>
              <a:spcBef>
                <a:spcPct val="20000"/>
              </a:spcBef>
              <a:spcAft>
                <a:spcPts val="0"/>
              </a:spcAft>
              <a:buClrTx/>
              <a:buSzTx/>
              <a:buFont typeface="Arial"/>
              <a:buAutoNum type="arabicPeriod"/>
              <a:tabLst/>
              <a:defRPr/>
            </a:pPr>
            <a:r>
              <a:rPr kumimoji="0" lang="en-US" sz="2800" b="0" i="0" u="none" strike="noStrike" kern="1200" cap="none" spc="0" normalizeH="0" baseline="0" noProof="0" dirty="0" smtClean="0">
                <a:ln>
                  <a:noFill/>
                </a:ln>
                <a:solidFill>
                  <a:srgbClr val="000066"/>
                </a:solidFill>
                <a:effectLst/>
                <a:uLnTx/>
                <a:uFillTx/>
                <a:latin typeface="Calibri"/>
                <a:ea typeface="+mn-ea"/>
                <a:cs typeface="Calibri"/>
              </a:rPr>
              <a:t>Observe the following lesson noting</a:t>
            </a:r>
            <a:r>
              <a:rPr lang="en-US" sz="2800" dirty="0" smtClean="0">
                <a:solidFill>
                  <a:srgbClr val="000066"/>
                </a:solidFill>
                <a:latin typeface="Calibri"/>
                <a:ea typeface="+mn-ea"/>
                <a:cs typeface="Calibri"/>
              </a:rPr>
              <a:t> </a:t>
            </a:r>
            <a:r>
              <a:rPr lang="en-US" sz="2800" b="1" dirty="0" smtClean="0">
                <a:solidFill>
                  <a:srgbClr val="000090"/>
                </a:solidFill>
                <a:latin typeface="Calibri"/>
                <a:ea typeface="+mn-ea"/>
                <a:cs typeface="Calibri"/>
              </a:rPr>
              <a:t>Action &amp; Expression</a:t>
            </a:r>
            <a:r>
              <a:rPr lang="en-US" sz="2800" dirty="0" smtClean="0">
                <a:solidFill>
                  <a:srgbClr val="000090"/>
                </a:solidFill>
                <a:latin typeface="Calibri"/>
                <a:cs typeface="Calibri"/>
              </a:rPr>
              <a:t> </a:t>
            </a:r>
            <a:r>
              <a:rPr lang="en-US" sz="2800" dirty="0" smtClean="0">
                <a:solidFill>
                  <a:srgbClr val="000066"/>
                </a:solidFill>
                <a:latin typeface="Calibri"/>
                <a:cs typeface="Calibri"/>
              </a:rPr>
              <a:t>strategies on Lesson Considerations/Question template</a:t>
            </a:r>
          </a:p>
        </p:txBody>
      </p:sp>
      <p:sp>
        <p:nvSpPr>
          <p:cNvPr id="6" name="Rectangle 5"/>
          <p:cNvSpPr/>
          <p:nvPr/>
        </p:nvSpPr>
        <p:spPr>
          <a:xfrm>
            <a:off x="1752600" y="6172200"/>
            <a:ext cx="7576947" cy="369332"/>
          </a:xfrm>
          <a:prstGeom prst="rect">
            <a:avLst/>
          </a:prstGeom>
        </p:spPr>
        <p:txBody>
          <a:bodyPr wrap="square">
            <a:spAutoFit/>
          </a:bodyPr>
          <a:lstStyle/>
          <a:p>
            <a:r>
              <a:rPr lang="en-US" b="1" dirty="0" smtClean="0">
                <a:solidFill>
                  <a:srgbClr val="000066"/>
                </a:solidFill>
                <a:latin typeface="Calibri"/>
                <a:cs typeface="Calibri"/>
                <a:hlinkClick r:id="rId3"/>
              </a:rPr>
              <a:t>http://www.edutopia.org/tech-to-learn-free-online-resources-video</a:t>
            </a:r>
            <a:r>
              <a:rPr lang="en-US" b="1" dirty="0" smtClean="0">
                <a:solidFill>
                  <a:srgbClr val="000066"/>
                </a:solidFill>
                <a:latin typeface="Calibri"/>
                <a:cs typeface="Calibri"/>
              </a:rPr>
              <a:t> </a:t>
            </a:r>
            <a:endParaRPr lang="en-US" b="1" dirty="0">
              <a:solidFill>
                <a:srgbClr val="000066"/>
              </a:solidFill>
              <a:latin typeface="Calibri"/>
              <a:cs typeface="Calibri"/>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Title 1"/>
          <p:cNvSpPr>
            <a:spLocks noGrp="1"/>
          </p:cNvSpPr>
          <p:nvPr>
            <p:ph type="title"/>
          </p:nvPr>
        </p:nvSpPr>
        <p:spPr>
          <a:xfrm>
            <a:off x="1600200" y="381000"/>
            <a:ext cx="7391400" cy="1143000"/>
          </a:xfrm>
        </p:spPr>
        <p:txBody>
          <a:bodyPr/>
          <a:lstStyle/>
          <a:p>
            <a:pPr>
              <a:defRPr/>
            </a:pPr>
            <a:r>
              <a:rPr lang="en-US" altLang="en-US" sz="3600" dirty="0" smtClean="0">
                <a:latin typeface="+mj-lt"/>
                <a:ea typeface="Calibri" pitchFamily="-65" charset="0"/>
                <a:cs typeface="Calibri" pitchFamily="-65" charset="0"/>
              </a:rPr>
              <a:t>Curriculum Defined</a:t>
            </a:r>
            <a:br>
              <a:rPr lang="en-US" altLang="en-US" sz="3600" dirty="0" smtClean="0">
                <a:latin typeface="+mj-lt"/>
                <a:ea typeface="Calibri" pitchFamily="-65" charset="0"/>
                <a:cs typeface="Calibri" pitchFamily="-65" charset="0"/>
              </a:rPr>
            </a:br>
            <a:r>
              <a:rPr lang="en-US" altLang="en-US" sz="2800" b="1" dirty="0" smtClean="0">
                <a:latin typeface="+mj-lt"/>
                <a:ea typeface="Calibri" pitchFamily="-65" charset="0"/>
                <a:cs typeface="Calibri" pitchFamily="-65" charset="0"/>
              </a:rPr>
              <a:t>“Copernicus Shift”</a:t>
            </a:r>
          </a:p>
        </p:txBody>
      </p:sp>
      <p:sp>
        <p:nvSpPr>
          <p:cNvPr id="5" name="Text Placeholder 2"/>
          <p:cNvSpPr txBox="1">
            <a:spLocks/>
          </p:cNvSpPr>
          <p:nvPr/>
        </p:nvSpPr>
        <p:spPr>
          <a:xfrm>
            <a:off x="2362200" y="1981200"/>
            <a:ext cx="6889408" cy="4362574"/>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Char char="•"/>
              <a:tabLst/>
              <a:defRPr/>
            </a:pPr>
            <a:r>
              <a:rPr kumimoji="0" lang="en-US" sz="3600" i="0" u="none" strike="noStrike" kern="1200" cap="none" spc="0" normalizeH="0" baseline="0" noProof="0" dirty="0" smtClean="0">
                <a:ln>
                  <a:noFill/>
                </a:ln>
                <a:solidFill>
                  <a:srgbClr val="000066"/>
                </a:solidFill>
                <a:effectLst/>
                <a:uLnTx/>
                <a:uFillTx/>
                <a:latin typeface="Calibri"/>
                <a:ea typeface="+mn-ea"/>
                <a:cs typeface="Calibri"/>
              </a:rPr>
              <a:t> Goals </a:t>
            </a: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r>
              <a:rPr kumimoji="0" lang="en-US" sz="3600" i="0" u="none" strike="noStrike" kern="1200" cap="none" spc="0" normalizeH="0" baseline="0" noProof="0" dirty="0" smtClean="0">
                <a:ln>
                  <a:noFill/>
                </a:ln>
                <a:solidFill>
                  <a:srgbClr val="000066"/>
                </a:solidFill>
                <a:effectLst/>
                <a:uLnTx/>
                <a:uFillTx/>
                <a:latin typeface="Calibri"/>
                <a:ea typeface="+mn-ea"/>
                <a:cs typeface="Calibri"/>
              </a:rPr>
              <a:t> Assessment </a:t>
            </a: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r>
              <a:rPr kumimoji="0" lang="en-US" sz="3600" i="0" u="none" strike="noStrike" kern="1200" cap="none" spc="0" normalizeH="0" baseline="0" noProof="0" dirty="0" smtClean="0">
                <a:ln>
                  <a:noFill/>
                </a:ln>
                <a:solidFill>
                  <a:srgbClr val="000066"/>
                </a:solidFill>
                <a:effectLst/>
                <a:uLnTx/>
                <a:uFillTx/>
                <a:latin typeface="Calibri"/>
                <a:ea typeface="+mn-ea"/>
                <a:cs typeface="Calibri"/>
              </a:rPr>
              <a:t> Methods </a:t>
            </a: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r>
              <a:rPr kumimoji="0" lang="en-US" sz="3600" i="0" u="none" strike="noStrike" kern="1200" cap="none" spc="0" normalizeH="0" baseline="0" noProof="0" dirty="0" smtClean="0">
                <a:ln>
                  <a:noFill/>
                </a:ln>
                <a:solidFill>
                  <a:srgbClr val="000066"/>
                </a:solidFill>
                <a:effectLst/>
                <a:uLnTx/>
                <a:uFillTx/>
                <a:latin typeface="Calibri"/>
                <a:ea typeface="+mn-ea"/>
                <a:cs typeface="Calibri"/>
              </a:rPr>
              <a:t> Materials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dirty="0">
              <a:ln>
                <a:noFill/>
              </a:ln>
              <a:solidFill>
                <a:srgbClr val="000000"/>
              </a:solidFill>
              <a:effectLst/>
              <a:uLnTx/>
              <a:uFillTx/>
              <a:ea typeface="+mn-ea"/>
              <a:cs typeface="Century Gothic"/>
            </a:endParaRPr>
          </a:p>
        </p:txBody>
      </p:sp>
      <p:pic>
        <p:nvPicPr>
          <p:cNvPr id="6" name="Picture 5" descr="Screen Shot 2014-08-20 at 11.17.32 AM.png"/>
          <p:cNvPicPr>
            <a:picLocks noChangeAspect="1"/>
          </p:cNvPicPr>
          <p:nvPr/>
        </p:nvPicPr>
        <p:blipFill>
          <a:blip r:embed="rId3"/>
          <a:stretch>
            <a:fillRect/>
          </a:stretch>
        </p:blipFill>
        <p:spPr>
          <a:xfrm>
            <a:off x="5340770" y="1981200"/>
            <a:ext cx="2507828" cy="4495800"/>
          </a:xfrm>
          <a:prstGeom prst="rect">
            <a:avLst/>
          </a:prstGeom>
        </p:spPr>
      </p:pic>
      <p:sp>
        <p:nvSpPr>
          <p:cNvPr id="8" name="Rectangle 7"/>
          <p:cNvSpPr/>
          <p:nvPr/>
        </p:nvSpPr>
        <p:spPr>
          <a:xfrm>
            <a:off x="2590800" y="1371600"/>
            <a:ext cx="5486400" cy="369332"/>
          </a:xfrm>
          <a:prstGeom prst="rect">
            <a:avLst/>
          </a:prstGeom>
        </p:spPr>
        <p:txBody>
          <a:bodyPr wrap="square">
            <a:spAutoFit/>
          </a:bodyPr>
          <a:lstStyle/>
          <a:p>
            <a:pPr algn="r"/>
            <a:r>
              <a:rPr lang="en-US" dirty="0" smtClean="0">
                <a:latin typeface="Calibri"/>
                <a:cs typeface="Calibri"/>
              </a:rPr>
              <a:t>Universal </a:t>
            </a:r>
            <a:r>
              <a:rPr lang="en-US" dirty="0" smtClean="0">
                <a:latin typeface="Calibri"/>
                <a:cs typeface="Calibri"/>
              </a:rPr>
              <a:t>Design for Learning: Theory and Practice, 2014</a:t>
            </a:r>
            <a:endParaRPr lang="en-US" dirty="0">
              <a:latin typeface="Calibri"/>
              <a:cs typeface="Calibri"/>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381000"/>
            <a:ext cx="8229600" cy="1143000"/>
          </a:xfrm>
        </p:spPr>
        <p:txBody>
          <a:bodyPr/>
          <a:lstStyle/>
          <a:p>
            <a:pPr>
              <a:defRPr/>
            </a:pPr>
            <a:r>
              <a:rPr lang="en-US" altLang="en-US" dirty="0" smtClean="0">
                <a:latin typeface="+mj-lt"/>
                <a:ea typeface="Calibri" pitchFamily="-65" charset="0"/>
                <a:cs typeface="Calibri" pitchFamily="-65" charset="0"/>
              </a:rPr>
              <a:t>Building A Supportive Infrastructure</a:t>
            </a:r>
          </a:p>
        </p:txBody>
      </p:sp>
      <p:sp>
        <p:nvSpPr>
          <p:cNvPr id="19459" name="Content Placeholder 2"/>
          <p:cNvSpPr>
            <a:spLocks noGrp="1"/>
          </p:cNvSpPr>
          <p:nvPr>
            <p:ph idx="1"/>
          </p:nvPr>
        </p:nvSpPr>
        <p:spPr>
          <a:xfrm>
            <a:off x="1524000" y="2209800"/>
            <a:ext cx="7620000" cy="4876800"/>
          </a:xfrm>
        </p:spPr>
        <p:txBody>
          <a:bodyPr/>
          <a:lstStyle/>
          <a:p>
            <a:pPr marL="0" algn="ctr">
              <a:spcBef>
                <a:spcPts val="0"/>
              </a:spcBef>
              <a:buFontTx/>
              <a:buNone/>
            </a:pPr>
            <a:r>
              <a:rPr lang="en-US" sz="2800" b="1" dirty="0" smtClean="0">
                <a:latin typeface="Arial" pitchFamily="-111" charset="0"/>
                <a:ea typeface="Calibri" pitchFamily="-111" charset="0"/>
                <a:cs typeface="Calibri" pitchFamily="-111" charset="0"/>
              </a:rPr>
              <a:t>Access to Instruction </a:t>
            </a:r>
          </a:p>
          <a:p>
            <a:pPr marL="0" algn="ctr">
              <a:spcBef>
                <a:spcPts val="0"/>
              </a:spcBef>
              <a:buFontTx/>
              <a:buNone/>
            </a:pPr>
            <a:r>
              <a:rPr lang="en-US" sz="2800" b="1" dirty="0" smtClean="0">
                <a:latin typeface="Arial" pitchFamily="-111" charset="0"/>
                <a:ea typeface="Calibri" pitchFamily="-111" charset="0"/>
                <a:cs typeface="Calibri" pitchFamily="-111" charset="0"/>
              </a:rPr>
              <a:t>and Curriculum Utilizing the </a:t>
            </a:r>
          </a:p>
          <a:p>
            <a:pPr marL="0" algn="ctr">
              <a:spcBef>
                <a:spcPts val="0"/>
              </a:spcBef>
              <a:buFontTx/>
              <a:buNone/>
            </a:pPr>
            <a:r>
              <a:rPr lang="en-US" sz="2800" b="1" dirty="0" smtClean="0">
                <a:latin typeface="Arial" pitchFamily="-111" charset="0"/>
                <a:ea typeface="Calibri" pitchFamily="-111" charset="0"/>
                <a:cs typeface="Calibri" pitchFamily="-111" charset="0"/>
              </a:rPr>
              <a:t>Universal Design for Learning Principles</a:t>
            </a:r>
          </a:p>
          <a:p>
            <a:pPr marL="0" algn="ctr">
              <a:spcBef>
                <a:spcPts val="0"/>
              </a:spcBef>
              <a:buFontTx/>
              <a:buNone/>
            </a:pPr>
            <a:endParaRPr lang="en-US" sz="1400" dirty="0" smtClean="0">
              <a:latin typeface="Arial" pitchFamily="-111" charset="0"/>
              <a:ea typeface="Calibri" pitchFamily="-111" charset="0"/>
              <a:cs typeface="Calibri" pitchFamily="-111" charset="0"/>
            </a:endParaRPr>
          </a:p>
          <a:p>
            <a:pPr>
              <a:buNone/>
            </a:pPr>
            <a:r>
              <a:rPr lang="en-US" sz="2800" i="1" u="sng" dirty="0" smtClean="0">
                <a:latin typeface="Calibri" pitchFamily="-111" charset="0"/>
                <a:ea typeface="Calibri" pitchFamily="-111" charset="0"/>
                <a:cs typeface="Calibri" pitchFamily="-111" charset="0"/>
              </a:rPr>
              <a:t>UDL Overview, “Curriculum”, and CCSS Connection</a:t>
            </a:r>
          </a:p>
          <a:p>
            <a:r>
              <a:rPr lang="en-US" sz="2400" dirty="0" smtClean="0">
                <a:latin typeface="Calibri" pitchFamily="-111" charset="0"/>
                <a:ea typeface="Calibri" pitchFamily="-111" charset="0"/>
                <a:cs typeface="Calibri" pitchFamily="-111" charset="0"/>
              </a:rPr>
              <a:t>Kevin Schaefer, Assistant Director of Special Programs/WestEd</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Title 1"/>
          <p:cNvSpPr>
            <a:spLocks noGrp="1"/>
          </p:cNvSpPr>
          <p:nvPr>
            <p:ph type="title"/>
          </p:nvPr>
        </p:nvSpPr>
        <p:spPr>
          <a:xfrm>
            <a:off x="1600200" y="381000"/>
            <a:ext cx="7391400" cy="1143000"/>
          </a:xfrm>
        </p:spPr>
        <p:txBody>
          <a:bodyPr/>
          <a:lstStyle/>
          <a:p>
            <a:pPr>
              <a:defRPr/>
            </a:pPr>
            <a:r>
              <a:rPr lang="en-US" altLang="en-US" dirty="0" smtClean="0">
                <a:latin typeface="+mj-lt"/>
                <a:ea typeface="Calibri" pitchFamily="-65" charset="0"/>
                <a:cs typeface="Calibri" pitchFamily="-65" charset="0"/>
              </a:rPr>
              <a:t>Goals</a:t>
            </a:r>
            <a:endParaRPr lang="en-US" altLang="en-US" b="1" dirty="0" smtClean="0">
              <a:latin typeface="+mj-lt"/>
              <a:ea typeface="Calibri" pitchFamily="-65" charset="0"/>
              <a:cs typeface="Calibri" pitchFamily="-65" charset="0"/>
            </a:endParaRPr>
          </a:p>
        </p:txBody>
      </p:sp>
      <p:sp>
        <p:nvSpPr>
          <p:cNvPr id="7" name="Rectangle 6"/>
          <p:cNvSpPr/>
          <p:nvPr/>
        </p:nvSpPr>
        <p:spPr>
          <a:xfrm>
            <a:off x="1828800" y="2057400"/>
            <a:ext cx="6858000" cy="2215991"/>
          </a:xfrm>
          <a:prstGeom prst="rect">
            <a:avLst/>
          </a:prstGeom>
        </p:spPr>
        <p:txBody>
          <a:bodyPr wrap="square">
            <a:spAutoFit/>
          </a:bodyPr>
          <a:lstStyle/>
          <a:p>
            <a:pPr lvl="0" defTabSz="457200" fontAlgn="auto">
              <a:spcBef>
                <a:spcPct val="20000"/>
              </a:spcBef>
              <a:spcAft>
                <a:spcPts val="0"/>
              </a:spcAft>
              <a:buFont typeface="Arial"/>
              <a:buChar char="•"/>
              <a:defRPr/>
            </a:pPr>
            <a:r>
              <a:rPr lang="en-US" sz="3000" dirty="0" smtClean="0">
                <a:solidFill>
                  <a:srgbClr val="000066"/>
                </a:solidFill>
                <a:cs typeface="Century Gothic"/>
              </a:rPr>
              <a:t> Separate the means from the ends; </a:t>
            </a:r>
          </a:p>
          <a:p>
            <a:pPr lvl="0" defTabSz="457200" fontAlgn="auto">
              <a:spcBef>
                <a:spcPct val="20000"/>
              </a:spcBef>
              <a:spcAft>
                <a:spcPts val="0"/>
              </a:spcAft>
              <a:buFont typeface="Arial"/>
              <a:buChar char="•"/>
              <a:defRPr/>
            </a:pPr>
            <a:r>
              <a:rPr lang="en-US" sz="3000" dirty="0" smtClean="0">
                <a:solidFill>
                  <a:srgbClr val="000066"/>
                </a:solidFill>
                <a:cs typeface="Century Gothic"/>
              </a:rPr>
              <a:t> Consider all three learning networks; </a:t>
            </a:r>
          </a:p>
          <a:p>
            <a:pPr lvl="0" defTabSz="457200" fontAlgn="auto">
              <a:spcBef>
                <a:spcPct val="20000"/>
              </a:spcBef>
              <a:spcAft>
                <a:spcPts val="0"/>
              </a:spcAft>
              <a:buFont typeface="Arial"/>
              <a:buChar char="•"/>
              <a:defRPr/>
            </a:pPr>
            <a:r>
              <a:rPr lang="en-US" sz="3000" dirty="0" smtClean="0">
                <a:solidFill>
                  <a:srgbClr val="000066"/>
                </a:solidFill>
                <a:cs typeface="Century Gothic"/>
              </a:rPr>
              <a:t> Challenge all learners; </a:t>
            </a:r>
          </a:p>
          <a:p>
            <a:pPr lvl="0" defTabSz="457200" fontAlgn="auto">
              <a:spcBef>
                <a:spcPct val="20000"/>
              </a:spcBef>
              <a:spcAft>
                <a:spcPts val="0"/>
              </a:spcAft>
              <a:buFont typeface="Arial"/>
              <a:buChar char="•"/>
              <a:defRPr/>
            </a:pPr>
            <a:r>
              <a:rPr lang="en-US" sz="3000" dirty="0" smtClean="0">
                <a:solidFill>
                  <a:srgbClr val="000066"/>
                </a:solidFill>
                <a:cs typeface="Century Gothic"/>
              </a:rPr>
              <a:t> Actively involve learners</a:t>
            </a:r>
            <a:endParaRPr lang="en-US" sz="3000" dirty="0">
              <a:solidFill>
                <a:srgbClr val="000066"/>
              </a:solidFill>
              <a:cs typeface="Century Gothic"/>
            </a:endParaRPr>
          </a:p>
        </p:txBody>
      </p:sp>
      <p:pic>
        <p:nvPicPr>
          <p:cNvPr id="8" name="Picture 7" descr="Screen Shot 2015-02-08 at 5.28.26 PM.png"/>
          <p:cNvPicPr>
            <a:picLocks noChangeAspect="1"/>
          </p:cNvPicPr>
          <p:nvPr/>
        </p:nvPicPr>
        <p:blipFill>
          <a:blip r:embed="rId3"/>
          <a:stretch>
            <a:fillRect/>
          </a:stretch>
        </p:blipFill>
        <p:spPr>
          <a:xfrm>
            <a:off x="3276600" y="4267200"/>
            <a:ext cx="3429000" cy="2400300"/>
          </a:xfrm>
          <a:prstGeom prst="rect">
            <a:avLst/>
          </a:prstGeom>
        </p:spPr>
      </p:pic>
      <p:sp>
        <p:nvSpPr>
          <p:cNvPr id="9" name="Rectangle 8"/>
          <p:cNvSpPr/>
          <p:nvPr/>
        </p:nvSpPr>
        <p:spPr>
          <a:xfrm>
            <a:off x="2590800" y="1371600"/>
            <a:ext cx="5486400" cy="369332"/>
          </a:xfrm>
          <a:prstGeom prst="rect">
            <a:avLst/>
          </a:prstGeom>
        </p:spPr>
        <p:txBody>
          <a:bodyPr wrap="square">
            <a:spAutoFit/>
          </a:bodyPr>
          <a:lstStyle/>
          <a:p>
            <a:pPr algn="r"/>
            <a:r>
              <a:rPr lang="en-US" dirty="0" smtClean="0">
                <a:latin typeface="Calibri"/>
                <a:cs typeface="Calibri"/>
              </a:rPr>
              <a:t>Universal </a:t>
            </a:r>
            <a:r>
              <a:rPr lang="en-US" dirty="0" smtClean="0">
                <a:latin typeface="Calibri"/>
                <a:cs typeface="Calibri"/>
              </a:rPr>
              <a:t>Design for Learning: Theory and Practice, 2014</a:t>
            </a:r>
            <a:endParaRPr lang="en-US" dirty="0">
              <a:latin typeface="Calibri"/>
              <a:cs typeface="Calibri"/>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Title 1"/>
          <p:cNvSpPr>
            <a:spLocks noGrp="1"/>
          </p:cNvSpPr>
          <p:nvPr>
            <p:ph type="title"/>
          </p:nvPr>
        </p:nvSpPr>
        <p:spPr>
          <a:xfrm>
            <a:off x="1600200" y="381000"/>
            <a:ext cx="7391400" cy="1143000"/>
          </a:xfrm>
        </p:spPr>
        <p:txBody>
          <a:bodyPr/>
          <a:lstStyle/>
          <a:p>
            <a:pPr>
              <a:defRPr/>
            </a:pPr>
            <a:r>
              <a:rPr lang="en-US" altLang="en-US" dirty="0" smtClean="0">
                <a:latin typeface="+mj-lt"/>
                <a:ea typeface="Calibri" pitchFamily="-65" charset="0"/>
                <a:cs typeface="Calibri" pitchFamily="-65" charset="0"/>
              </a:rPr>
              <a:t>Standard/Goal Analysis</a:t>
            </a:r>
            <a:endParaRPr lang="en-US" altLang="en-US" b="1" dirty="0" smtClean="0">
              <a:latin typeface="+mj-lt"/>
              <a:ea typeface="Calibri" pitchFamily="-65" charset="0"/>
              <a:cs typeface="Calibri" pitchFamily="-65" charset="0"/>
            </a:endParaRPr>
          </a:p>
        </p:txBody>
      </p:sp>
      <p:sp>
        <p:nvSpPr>
          <p:cNvPr id="4" name="Text Placeholder 2"/>
          <p:cNvSpPr txBox="1">
            <a:spLocks/>
          </p:cNvSpPr>
          <p:nvPr/>
        </p:nvSpPr>
        <p:spPr>
          <a:xfrm>
            <a:off x="1676400" y="2133600"/>
            <a:ext cx="8458200" cy="436257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rgbClr val="000066"/>
                </a:solidFill>
                <a:effectLst/>
                <a:uLnTx/>
                <a:uFillTx/>
                <a:latin typeface="Calibri"/>
                <a:ea typeface="+mn-ea"/>
                <a:cs typeface="Calibri"/>
              </a:rPr>
              <a:t>Tell and write time.</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sng" strike="noStrike" kern="1200" cap="none" spc="0" normalizeH="0" baseline="0" noProof="0" dirty="0" smtClean="0">
                <a:ln>
                  <a:noFill/>
                </a:ln>
                <a:solidFill>
                  <a:srgbClr val="000066"/>
                </a:solidFill>
                <a:effectLst/>
                <a:uLnTx/>
                <a:uFillTx/>
                <a:latin typeface="Calibri"/>
                <a:ea typeface="+mn-ea"/>
                <a:cs typeface="Calibri"/>
              </a:rPr>
              <a:t>CCSS.Math.Content.1.MD.B.3:</a:t>
            </a:r>
            <a:br>
              <a:rPr kumimoji="0" lang="en-US" sz="3200" b="0" i="0" u="sng" strike="noStrike" kern="1200" cap="none" spc="0" normalizeH="0" baseline="0" noProof="0" dirty="0" smtClean="0">
                <a:ln>
                  <a:noFill/>
                </a:ln>
                <a:solidFill>
                  <a:srgbClr val="000066"/>
                </a:solidFill>
                <a:effectLst/>
                <a:uLnTx/>
                <a:uFillTx/>
                <a:latin typeface="Calibri"/>
                <a:ea typeface="+mn-ea"/>
                <a:cs typeface="Calibri"/>
              </a:rPr>
            </a:br>
            <a:r>
              <a:rPr kumimoji="0" lang="en-US" sz="3200" b="0" i="0" u="none" strike="noStrike" kern="1200" cap="none" spc="0" normalizeH="0" baseline="0" noProof="0" dirty="0" smtClean="0">
                <a:ln>
                  <a:noFill/>
                </a:ln>
                <a:solidFill>
                  <a:srgbClr val="000066"/>
                </a:solidFill>
                <a:effectLst/>
                <a:uLnTx/>
                <a:uFillTx/>
                <a:latin typeface="Calibri"/>
                <a:ea typeface="+mn-ea"/>
                <a:cs typeface="Calibri"/>
              </a:rPr>
              <a:t>Tell and write time in hours and half-hours </a:t>
            </a:r>
            <a:r>
              <a:rPr kumimoji="0" lang="en-US" sz="3200" b="0" i="0" u="none" strike="noStrike" kern="1200" cap="none" spc="0" normalizeH="0" noProof="0" dirty="0" smtClean="0">
                <a:ln>
                  <a:noFill/>
                </a:ln>
                <a:solidFill>
                  <a:srgbClr val="000066"/>
                </a:solidFill>
                <a:effectLst/>
                <a:uLnTx/>
                <a:uFillTx/>
                <a:latin typeface="Calibri"/>
                <a:ea typeface="+mn-ea"/>
                <a:cs typeface="Calibri"/>
              </a:rPr>
              <a:t> </a:t>
            </a:r>
            <a:r>
              <a:rPr kumimoji="0" lang="en-US" sz="3200" b="0" i="0" u="none" strike="noStrike" kern="1200" cap="none" spc="0" normalizeH="0" baseline="0" noProof="0" dirty="0" smtClean="0">
                <a:ln>
                  <a:noFill/>
                </a:ln>
                <a:solidFill>
                  <a:srgbClr val="000066"/>
                </a:solidFill>
                <a:effectLst/>
                <a:uLnTx/>
                <a:uFillTx/>
                <a:latin typeface="Calibri"/>
                <a:ea typeface="+mn-ea"/>
                <a:cs typeface="Calibri"/>
              </a:rPr>
              <a:t>using analog and digital clocks.</a:t>
            </a:r>
          </a:p>
          <a:p>
            <a:pPr marL="347472" marR="0" lvl="0" indent="-342900" algn="l" defTabSz="457200" rtl="0" eaLnBrk="1" fontAlgn="auto" latinLnBrk="0" hangingPunct="1">
              <a:lnSpc>
                <a:spcPct val="100000"/>
              </a:lnSpc>
              <a:spcBef>
                <a:spcPts val="0"/>
              </a:spcBef>
              <a:spcAft>
                <a:spcPts val="0"/>
              </a:spcAft>
              <a:buClrTx/>
              <a:buSzTx/>
              <a:buFont typeface="Arial"/>
              <a:buNone/>
              <a:tabLst/>
              <a:defRPr/>
            </a:pPr>
            <a:endParaRPr kumimoji="0" lang="en-US" sz="3200" b="0" i="0" u="sng" strike="noStrike" kern="1200" cap="none" spc="0" normalizeH="0" baseline="0" noProof="0" dirty="0" smtClean="0">
              <a:ln>
                <a:noFill/>
              </a:ln>
              <a:solidFill>
                <a:srgbClr val="000066"/>
              </a:solidFill>
              <a:effectLst/>
              <a:uLnTx/>
              <a:uFillTx/>
              <a:latin typeface="Calibri"/>
              <a:ea typeface="+mn-ea"/>
              <a:cs typeface="Calibri"/>
            </a:endParaRPr>
          </a:p>
          <a:p>
            <a:pPr marL="347472" marR="0" lvl="0" indent="-342900" algn="l" defTabSz="457200" rtl="0" eaLnBrk="1" fontAlgn="auto" latinLnBrk="0" hangingPunct="1">
              <a:lnSpc>
                <a:spcPct val="100000"/>
              </a:lnSpc>
              <a:spcBef>
                <a:spcPts val="0"/>
              </a:spcBef>
              <a:spcAft>
                <a:spcPts val="0"/>
              </a:spcAft>
              <a:buClrTx/>
              <a:buSzTx/>
              <a:buFont typeface="Arial"/>
              <a:buNone/>
              <a:tabLst/>
              <a:defRPr/>
            </a:pPr>
            <a:r>
              <a:rPr kumimoji="0" lang="en-US" sz="3200" b="0" i="0" u="sng" strike="noStrike" kern="1200" cap="none" spc="0" normalizeH="0" baseline="0" noProof="0" dirty="0" smtClean="0">
                <a:ln>
                  <a:noFill/>
                </a:ln>
                <a:solidFill>
                  <a:srgbClr val="000066"/>
                </a:solidFill>
                <a:effectLst/>
                <a:uLnTx/>
                <a:uFillTx/>
                <a:latin typeface="Calibri"/>
                <a:ea typeface="+mn-ea"/>
                <a:cs typeface="Calibri"/>
              </a:rPr>
              <a:t>Goal:</a:t>
            </a:r>
          </a:p>
          <a:p>
            <a:pPr marL="347472" marR="0" lvl="0" indent="-342900" algn="l" defTabSz="457200" rtl="0" eaLnBrk="1" fontAlgn="auto" latinLnBrk="0" hangingPunct="1">
              <a:lnSpc>
                <a:spcPct val="100000"/>
              </a:lnSpc>
              <a:spcBef>
                <a:spcPts val="0"/>
              </a:spcBef>
              <a:spcAft>
                <a:spcPts val="0"/>
              </a:spcAft>
              <a:buClrTx/>
              <a:buSzTx/>
              <a:buFont typeface="Arial"/>
              <a:buNone/>
              <a:tabLst/>
              <a:defRPr/>
            </a:pPr>
            <a:r>
              <a:rPr kumimoji="0" lang="en-US" sz="3200" b="0" i="0" u="none" strike="noStrike" kern="1200" cap="none" spc="0" normalizeH="0" baseline="0" noProof="0" dirty="0" smtClean="0">
                <a:ln>
                  <a:noFill/>
                </a:ln>
                <a:solidFill>
                  <a:srgbClr val="000066"/>
                </a:solidFill>
                <a:effectLst/>
                <a:uLnTx/>
                <a:uFillTx/>
                <a:latin typeface="Calibri"/>
                <a:ea typeface="+mn-ea"/>
                <a:cs typeface="Calibri"/>
              </a:rPr>
              <a:t>	Students will express time in hours and         half-hours using analog and digital clocks.</a:t>
            </a:r>
            <a:endParaRPr kumimoji="0" lang="en-US" sz="3200" b="0" i="0" u="none" strike="noStrike" kern="1200" cap="none" spc="0" normalizeH="0" baseline="0" noProof="0" dirty="0">
              <a:ln>
                <a:noFill/>
              </a:ln>
              <a:solidFill>
                <a:srgbClr val="000066"/>
              </a:solidFill>
              <a:effectLst/>
              <a:uLnTx/>
              <a:uFillTx/>
              <a:latin typeface="Calibri"/>
              <a:ea typeface="+mn-ea"/>
              <a:cs typeface="Calibri"/>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Title 1"/>
          <p:cNvSpPr>
            <a:spLocks noGrp="1"/>
          </p:cNvSpPr>
          <p:nvPr>
            <p:ph type="title"/>
          </p:nvPr>
        </p:nvSpPr>
        <p:spPr>
          <a:xfrm>
            <a:off x="1600200" y="381000"/>
            <a:ext cx="7391400" cy="1143000"/>
          </a:xfrm>
        </p:spPr>
        <p:txBody>
          <a:bodyPr/>
          <a:lstStyle/>
          <a:p>
            <a:pPr>
              <a:defRPr/>
            </a:pPr>
            <a:r>
              <a:rPr lang="en-US" altLang="en-US" dirty="0" smtClean="0">
                <a:latin typeface="+mj-lt"/>
                <a:ea typeface="Calibri" pitchFamily="-65" charset="0"/>
                <a:cs typeface="Calibri" pitchFamily="-65" charset="0"/>
              </a:rPr>
              <a:t>Watch Your Verbs!</a:t>
            </a:r>
            <a:endParaRPr lang="en-US" altLang="en-US" b="1" dirty="0" smtClean="0">
              <a:latin typeface="+mj-lt"/>
              <a:ea typeface="Calibri" pitchFamily="-65" charset="0"/>
              <a:cs typeface="Calibri" pitchFamily="-65" charset="0"/>
            </a:endParaRPr>
          </a:p>
        </p:txBody>
      </p:sp>
      <p:sp>
        <p:nvSpPr>
          <p:cNvPr id="5" name="Text Placeholder 2"/>
          <p:cNvSpPr txBox="1">
            <a:spLocks/>
          </p:cNvSpPr>
          <p:nvPr/>
        </p:nvSpPr>
        <p:spPr>
          <a:xfrm>
            <a:off x="1600200" y="2209800"/>
            <a:ext cx="7543800" cy="436257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i="0" u="none" strike="noStrike" kern="1200" cap="none" spc="0" normalizeH="0" baseline="0" noProof="0" dirty="0" smtClean="0">
                <a:ln>
                  <a:noFill/>
                </a:ln>
                <a:solidFill>
                  <a:srgbClr val="000066"/>
                </a:solidFill>
                <a:effectLst/>
                <a:uLnTx/>
                <a:uFillTx/>
                <a:latin typeface="Calibri"/>
                <a:ea typeface="+mn-ea"/>
                <a:cs typeface="Calibri"/>
              </a:rPr>
              <a:t>Apply	 	Demonstrate		Identify		Order</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i="0" u="none" strike="noStrike" kern="1200" cap="none" spc="0" normalizeH="0" baseline="0" noProof="0" dirty="0" smtClean="0">
                <a:ln>
                  <a:noFill/>
                </a:ln>
                <a:solidFill>
                  <a:srgbClr val="000066"/>
                </a:solidFill>
                <a:effectLst/>
                <a:uLnTx/>
                <a:uFillTx/>
                <a:latin typeface="Calibri"/>
                <a:ea typeface="+mn-ea"/>
                <a:cs typeface="Calibri"/>
              </a:rPr>
              <a:t>Assess	       Describe			Interpret		Predict</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i="0" u="none" strike="noStrike" kern="1200" cap="none" spc="0" normalizeH="0" baseline="0" noProof="0" dirty="0" smtClean="0">
                <a:ln>
                  <a:noFill/>
                </a:ln>
                <a:solidFill>
                  <a:srgbClr val="000066"/>
                </a:solidFill>
                <a:effectLst/>
                <a:uLnTx/>
                <a:uFillTx/>
                <a:latin typeface="Calibri"/>
                <a:ea typeface="+mn-ea"/>
                <a:cs typeface="Calibri"/>
              </a:rPr>
              <a:t>Classify	 Diagram			Label			Reproduce</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i="0" u="none" strike="noStrike" kern="1200" cap="none" spc="0" normalizeH="0" baseline="0" noProof="0" dirty="0" smtClean="0">
                <a:ln>
                  <a:noFill/>
                </a:ln>
                <a:solidFill>
                  <a:srgbClr val="000066"/>
                </a:solidFill>
                <a:effectLst/>
                <a:uLnTx/>
                <a:uFillTx/>
                <a:latin typeface="Calibri"/>
                <a:ea typeface="+mn-ea"/>
                <a:cs typeface="Calibri"/>
              </a:rPr>
              <a:t>Compose	 Distinguish	  	Locate			Solve</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i="0" u="none" strike="noStrike" kern="1200" cap="none" spc="0" normalizeH="0" baseline="0" noProof="0" dirty="0" smtClean="0">
                <a:ln>
                  <a:noFill/>
                </a:ln>
                <a:solidFill>
                  <a:srgbClr val="000066"/>
                </a:solidFill>
                <a:effectLst/>
                <a:uLnTx/>
                <a:uFillTx/>
                <a:latin typeface="Calibri"/>
                <a:ea typeface="+mn-ea"/>
                <a:cs typeface="Calibri"/>
              </a:rPr>
              <a:t>Construct</a:t>
            </a:r>
            <a:r>
              <a:rPr kumimoji="0" lang="en-US" sz="2400" i="0" u="none" strike="noStrike" kern="1200" cap="none" spc="0" normalizeH="0" noProof="0" dirty="0" smtClean="0">
                <a:ln>
                  <a:noFill/>
                </a:ln>
                <a:solidFill>
                  <a:srgbClr val="000066"/>
                </a:solidFill>
                <a:effectLst/>
                <a:uLnTx/>
                <a:uFillTx/>
                <a:latin typeface="Calibri"/>
                <a:ea typeface="+mn-ea"/>
                <a:cs typeface="Calibri"/>
              </a:rPr>
              <a:t>    </a:t>
            </a:r>
            <a:r>
              <a:rPr kumimoji="0" lang="en-US" sz="2400" i="0" u="none" strike="noStrike" kern="1200" cap="none" spc="0" normalizeH="0" baseline="0" noProof="0" dirty="0" smtClean="0">
                <a:ln>
                  <a:noFill/>
                </a:ln>
                <a:solidFill>
                  <a:srgbClr val="000066"/>
                </a:solidFill>
                <a:effectLst/>
                <a:uLnTx/>
                <a:uFillTx/>
                <a:latin typeface="Calibri"/>
                <a:ea typeface="+mn-ea"/>
                <a:cs typeface="Calibri"/>
              </a:rPr>
              <a:t>Estimate			Measure		State</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i="0" u="none" strike="noStrike" kern="1200" cap="none" spc="0" normalizeH="0" baseline="0" noProof="0" dirty="0" smtClean="0">
                <a:ln>
                  <a:noFill/>
                </a:ln>
                <a:solidFill>
                  <a:srgbClr val="000066"/>
                </a:solidFill>
                <a:effectLst/>
                <a:uLnTx/>
                <a:uFillTx/>
                <a:latin typeface="Calibri"/>
                <a:ea typeface="+mn-ea"/>
                <a:cs typeface="Calibri"/>
              </a:rPr>
              <a:t>Define	        Evaluate			Name			Translate</a:t>
            </a:r>
            <a:endParaRPr kumimoji="0" lang="en-US" sz="2400" i="0" u="none" strike="noStrike" kern="1200" cap="none" spc="0" normalizeH="0" baseline="0" noProof="0" dirty="0">
              <a:ln>
                <a:noFill/>
              </a:ln>
              <a:solidFill>
                <a:srgbClr val="000066"/>
              </a:solidFill>
              <a:effectLst/>
              <a:uLnTx/>
              <a:uFillTx/>
              <a:latin typeface="Calibri"/>
              <a:ea typeface="+mn-ea"/>
              <a:cs typeface="Calibri"/>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Title 1"/>
          <p:cNvSpPr>
            <a:spLocks noGrp="1"/>
          </p:cNvSpPr>
          <p:nvPr>
            <p:ph type="title"/>
          </p:nvPr>
        </p:nvSpPr>
        <p:spPr>
          <a:xfrm>
            <a:off x="1600200" y="381000"/>
            <a:ext cx="7391400" cy="1143000"/>
          </a:xfrm>
        </p:spPr>
        <p:txBody>
          <a:bodyPr/>
          <a:lstStyle/>
          <a:p>
            <a:pPr>
              <a:defRPr/>
            </a:pPr>
            <a:r>
              <a:rPr lang="en-US" altLang="en-US" dirty="0" smtClean="0">
                <a:latin typeface="+mj-lt"/>
                <a:ea typeface="Calibri" pitchFamily="-65" charset="0"/>
                <a:cs typeface="Calibri" pitchFamily="-65" charset="0"/>
              </a:rPr>
              <a:t>Assessment</a:t>
            </a:r>
            <a:endParaRPr lang="en-US" altLang="en-US" b="1" dirty="0" smtClean="0">
              <a:latin typeface="+mj-lt"/>
              <a:ea typeface="Calibri" pitchFamily="-65" charset="0"/>
              <a:cs typeface="Calibri" pitchFamily="-65" charset="0"/>
            </a:endParaRPr>
          </a:p>
        </p:txBody>
      </p:sp>
      <p:sp>
        <p:nvSpPr>
          <p:cNvPr id="4" name="Text Placeholder 2"/>
          <p:cNvSpPr txBox="1">
            <a:spLocks/>
          </p:cNvSpPr>
          <p:nvPr/>
        </p:nvSpPr>
        <p:spPr>
          <a:xfrm>
            <a:off x="1447801" y="3505200"/>
            <a:ext cx="7696199" cy="4362574"/>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rgbClr val="000066"/>
                </a:solidFill>
                <a:effectLst/>
                <a:uLnTx/>
                <a:uFillTx/>
                <a:latin typeface="Calibri"/>
                <a:ea typeface="+mn-ea"/>
                <a:cs typeface="Calibri"/>
              </a:rPr>
              <a:t>Formative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rgbClr val="000066"/>
                </a:solidFill>
                <a:effectLst/>
                <a:uLnTx/>
                <a:uFillTx/>
                <a:latin typeface="Calibri"/>
                <a:ea typeface="+mn-ea"/>
                <a:cs typeface="Calibri"/>
              </a:rPr>
              <a:t>Summative </a:t>
            </a:r>
          </a:p>
        </p:txBody>
      </p:sp>
      <p:sp>
        <p:nvSpPr>
          <p:cNvPr id="6" name="Chevron 5"/>
          <p:cNvSpPr/>
          <p:nvPr/>
        </p:nvSpPr>
        <p:spPr>
          <a:xfrm>
            <a:off x="3352800" y="3505200"/>
            <a:ext cx="1981200" cy="121920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66"/>
              </a:solidFill>
              <a:latin typeface="Calibri"/>
              <a:cs typeface="Calibri"/>
            </a:endParaRPr>
          </a:p>
        </p:txBody>
      </p:sp>
      <p:sp>
        <p:nvSpPr>
          <p:cNvPr id="7" name="TextBox 6"/>
          <p:cNvSpPr txBox="1"/>
          <p:nvPr/>
        </p:nvSpPr>
        <p:spPr>
          <a:xfrm>
            <a:off x="5181600" y="2057400"/>
            <a:ext cx="4191000" cy="4493538"/>
          </a:xfrm>
          <a:prstGeom prst="rect">
            <a:avLst/>
          </a:prstGeom>
          <a:noFill/>
        </p:spPr>
        <p:txBody>
          <a:bodyPr wrap="square" rtlCol="0">
            <a:spAutoFit/>
          </a:bodyPr>
          <a:lstStyle/>
          <a:p>
            <a:pPr>
              <a:buFont typeface="Arial"/>
              <a:buChar char="•"/>
            </a:pPr>
            <a:r>
              <a:rPr lang="en-US" sz="2800" dirty="0" smtClean="0">
                <a:solidFill>
                  <a:srgbClr val="000066"/>
                </a:solidFill>
                <a:latin typeface="Calibri"/>
                <a:cs typeface="Calibri"/>
              </a:rPr>
              <a:t> Are ongoing and focused  </a:t>
            </a:r>
          </a:p>
          <a:p>
            <a:r>
              <a:rPr lang="en-US" sz="2800" dirty="0" smtClean="0">
                <a:solidFill>
                  <a:srgbClr val="000066"/>
                </a:solidFill>
                <a:latin typeface="Calibri"/>
                <a:cs typeface="Calibri"/>
              </a:rPr>
              <a:t>  on learner progress</a:t>
            </a:r>
          </a:p>
          <a:p>
            <a:endParaRPr lang="en-US" sz="1100" dirty="0" smtClean="0">
              <a:solidFill>
                <a:srgbClr val="000066"/>
              </a:solidFill>
              <a:latin typeface="Calibri"/>
              <a:cs typeface="Calibri"/>
            </a:endParaRPr>
          </a:p>
          <a:p>
            <a:pPr>
              <a:buFont typeface="Arial"/>
              <a:buChar char="•"/>
            </a:pPr>
            <a:r>
              <a:rPr lang="en-US" sz="2800" dirty="0" smtClean="0">
                <a:solidFill>
                  <a:srgbClr val="000066"/>
                </a:solidFill>
                <a:latin typeface="Calibri"/>
                <a:cs typeface="Calibri"/>
              </a:rPr>
              <a:t> Measure both product </a:t>
            </a:r>
          </a:p>
          <a:p>
            <a:r>
              <a:rPr lang="en-US" sz="2800" dirty="0" smtClean="0">
                <a:solidFill>
                  <a:srgbClr val="000066"/>
                </a:solidFill>
                <a:latin typeface="Calibri"/>
                <a:cs typeface="Calibri"/>
              </a:rPr>
              <a:t>  and process</a:t>
            </a:r>
          </a:p>
          <a:p>
            <a:endParaRPr lang="en-US" sz="1100" dirty="0" smtClean="0">
              <a:solidFill>
                <a:srgbClr val="000066"/>
              </a:solidFill>
              <a:latin typeface="Calibri"/>
              <a:cs typeface="Calibri"/>
            </a:endParaRPr>
          </a:p>
          <a:p>
            <a:pPr>
              <a:buFont typeface="Arial"/>
              <a:buChar char="•"/>
            </a:pPr>
            <a:r>
              <a:rPr lang="en-US" sz="2800" dirty="0" smtClean="0">
                <a:solidFill>
                  <a:srgbClr val="000066"/>
                </a:solidFill>
                <a:latin typeface="Calibri"/>
                <a:cs typeface="Calibri"/>
              </a:rPr>
              <a:t> Are flexible, not fixed </a:t>
            </a:r>
          </a:p>
          <a:p>
            <a:endParaRPr lang="en-US" sz="1100" dirty="0" smtClean="0">
              <a:solidFill>
                <a:srgbClr val="000066"/>
              </a:solidFill>
              <a:latin typeface="Calibri"/>
              <a:cs typeface="Calibri"/>
            </a:endParaRPr>
          </a:p>
          <a:p>
            <a:pPr>
              <a:buFont typeface="Arial"/>
              <a:buChar char="•"/>
            </a:pPr>
            <a:r>
              <a:rPr lang="en-US" sz="2800" dirty="0" smtClean="0">
                <a:solidFill>
                  <a:srgbClr val="000066"/>
                </a:solidFill>
                <a:latin typeface="Calibri"/>
                <a:cs typeface="Calibri"/>
              </a:rPr>
              <a:t> Are construct relevant*</a:t>
            </a:r>
          </a:p>
          <a:p>
            <a:endParaRPr lang="en-US" sz="1100" dirty="0" smtClean="0">
              <a:solidFill>
                <a:srgbClr val="000066"/>
              </a:solidFill>
              <a:latin typeface="Calibri"/>
              <a:cs typeface="Calibri"/>
            </a:endParaRPr>
          </a:p>
          <a:p>
            <a:pPr>
              <a:buFont typeface="Arial"/>
              <a:buChar char="•"/>
            </a:pPr>
            <a:r>
              <a:rPr lang="en-US" sz="2800" dirty="0" smtClean="0">
                <a:solidFill>
                  <a:srgbClr val="000066"/>
                </a:solidFill>
                <a:latin typeface="Calibri"/>
                <a:cs typeface="Calibri"/>
              </a:rPr>
              <a:t> Actively inform and </a:t>
            </a:r>
          </a:p>
          <a:p>
            <a:r>
              <a:rPr lang="en-US" sz="2800" dirty="0" smtClean="0">
                <a:solidFill>
                  <a:srgbClr val="000066"/>
                </a:solidFill>
                <a:latin typeface="Calibri"/>
                <a:cs typeface="Calibri"/>
              </a:rPr>
              <a:t>  involve learners</a:t>
            </a:r>
          </a:p>
          <a:p>
            <a:endParaRPr lang="en-US" dirty="0">
              <a:solidFill>
                <a:srgbClr val="000066"/>
              </a:solidFill>
              <a:latin typeface="Calibri"/>
              <a:cs typeface="Calibri"/>
            </a:endParaRPr>
          </a:p>
        </p:txBody>
      </p:sp>
      <p:sp>
        <p:nvSpPr>
          <p:cNvPr id="8" name="Rectangle 7"/>
          <p:cNvSpPr/>
          <p:nvPr/>
        </p:nvSpPr>
        <p:spPr>
          <a:xfrm>
            <a:off x="1676400" y="6172200"/>
            <a:ext cx="9143999" cy="338554"/>
          </a:xfrm>
          <a:prstGeom prst="rect">
            <a:avLst/>
          </a:prstGeom>
        </p:spPr>
        <p:txBody>
          <a:bodyPr wrap="square">
            <a:spAutoFit/>
          </a:bodyPr>
          <a:lstStyle/>
          <a:p>
            <a:r>
              <a:rPr lang="en-US" sz="1600" b="1" dirty="0" smtClean="0">
                <a:solidFill>
                  <a:srgbClr val="000066"/>
                </a:solidFill>
                <a:latin typeface="Calibri"/>
                <a:cs typeface="Calibri"/>
              </a:rPr>
              <a:t>* The information or skill an assessment or assessment item claims to be measuring.</a:t>
            </a:r>
            <a:endParaRPr lang="en-US" sz="1600" b="1" dirty="0">
              <a:solidFill>
                <a:srgbClr val="000066"/>
              </a:solidFill>
              <a:latin typeface="Calibri"/>
              <a:cs typeface="Calibri"/>
            </a:endParaRPr>
          </a:p>
        </p:txBody>
      </p:sp>
      <p:sp>
        <p:nvSpPr>
          <p:cNvPr id="10" name="Rectangle 9"/>
          <p:cNvSpPr/>
          <p:nvPr/>
        </p:nvSpPr>
        <p:spPr>
          <a:xfrm>
            <a:off x="2590800" y="1371600"/>
            <a:ext cx="5486400" cy="369332"/>
          </a:xfrm>
          <a:prstGeom prst="rect">
            <a:avLst/>
          </a:prstGeom>
        </p:spPr>
        <p:txBody>
          <a:bodyPr wrap="square">
            <a:spAutoFit/>
          </a:bodyPr>
          <a:lstStyle/>
          <a:p>
            <a:pPr algn="r"/>
            <a:r>
              <a:rPr lang="en-US" dirty="0" smtClean="0">
                <a:latin typeface="Calibri"/>
                <a:cs typeface="Calibri"/>
              </a:rPr>
              <a:t>Universal </a:t>
            </a:r>
            <a:r>
              <a:rPr lang="en-US" dirty="0" smtClean="0">
                <a:latin typeface="Calibri"/>
                <a:cs typeface="Calibri"/>
              </a:rPr>
              <a:t>Design for Learning: Theory and Practice, 2014</a:t>
            </a:r>
            <a:endParaRPr lang="en-US" dirty="0">
              <a:latin typeface="Calibri"/>
              <a:cs typeface="Calibri"/>
            </a:endParaRP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Title 1"/>
          <p:cNvSpPr>
            <a:spLocks noGrp="1"/>
          </p:cNvSpPr>
          <p:nvPr>
            <p:ph type="title"/>
          </p:nvPr>
        </p:nvSpPr>
        <p:spPr>
          <a:xfrm>
            <a:off x="1600200" y="381000"/>
            <a:ext cx="7391400" cy="1143000"/>
          </a:xfrm>
        </p:spPr>
        <p:txBody>
          <a:bodyPr/>
          <a:lstStyle/>
          <a:p>
            <a:pPr>
              <a:defRPr/>
            </a:pPr>
            <a:r>
              <a:rPr lang="en-US" altLang="en-US" dirty="0" smtClean="0">
                <a:latin typeface="+mj-lt"/>
                <a:ea typeface="Calibri" pitchFamily="-65" charset="0"/>
                <a:cs typeface="Calibri" pitchFamily="-65" charset="0"/>
              </a:rPr>
              <a:t>Methods</a:t>
            </a:r>
            <a:endParaRPr lang="en-US" altLang="en-US" b="1" dirty="0" smtClean="0">
              <a:latin typeface="+mj-lt"/>
              <a:ea typeface="Calibri" pitchFamily="-65" charset="0"/>
              <a:cs typeface="Calibri" pitchFamily="-65" charset="0"/>
            </a:endParaRPr>
          </a:p>
        </p:txBody>
      </p:sp>
      <p:sp>
        <p:nvSpPr>
          <p:cNvPr id="3" name="Text Placeholder 2"/>
          <p:cNvSpPr txBox="1">
            <a:spLocks/>
          </p:cNvSpPr>
          <p:nvPr/>
        </p:nvSpPr>
        <p:spPr>
          <a:xfrm>
            <a:off x="1676400" y="1981200"/>
            <a:ext cx="7467600" cy="5092700"/>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000" b="1" i="0" u="none" strike="noStrike" kern="1200" cap="none" spc="0" normalizeH="0" baseline="0" noProof="0" dirty="0" smtClean="0">
                <a:ln>
                  <a:noFill/>
                </a:ln>
                <a:solidFill>
                  <a:schemeClr val="tx1"/>
                </a:solidFill>
                <a:effectLst/>
                <a:uLnTx/>
                <a:uFillTx/>
                <a:latin typeface="Calibri"/>
                <a:ea typeface="+mn-ea"/>
                <a:cs typeface="Calibri"/>
              </a:rPr>
              <a:t>	</a:t>
            </a:r>
            <a:r>
              <a:rPr kumimoji="0" lang="en-US" sz="3000" b="0" i="0" u="none" strike="noStrike" kern="1200" cap="none" spc="0" normalizeH="0" baseline="0" noProof="0" dirty="0" smtClean="0">
                <a:ln>
                  <a:noFill/>
                </a:ln>
                <a:solidFill>
                  <a:srgbClr val="000066"/>
                </a:solidFill>
                <a:effectLst/>
                <a:uLnTx/>
                <a:uFillTx/>
                <a:latin typeface="Calibri"/>
                <a:ea typeface="+mn-ea"/>
                <a:cs typeface="Calibri"/>
              </a:rPr>
              <a:t>Instructional methods include the decisions, approaches, procedures, and routines that teachers use to accelerate or enhance learning. Because learners vary in the ways they </a:t>
            </a:r>
            <a:r>
              <a:rPr kumimoji="0" lang="en-US" sz="3000" b="1" i="0" u="none" strike="noStrike" kern="1200" cap="none" spc="0" normalizeH="0" baseline="0" noProof="0" dirty="0" smtClean="0">
                <a:ln>
                  <a:noFill/>
                </a:ln>
                <a:solidFill>
                  <a:srgbClr val="008000"/>
                </a:solidFill>
                <a:effectLst/>
                <a:uLnTx/>
                <a:uFillTx/>
                <a:latin typeface="Calibri"/>
                <a:ea typeface="+mn-ea"/>
                <a:cs typeface="Calibri"/>
              </a:rPr>
              <a:t>become and stay motivated to learn</a:t>
            </a:r>
            <a:r>
              <a:rPr kumimoji="0" lang="en-US" sz="3000" b="1" i="0" u="none" strike="noStrike" kern="1200" cap="none" spc="0" normalizeH="0" baseline="0" noProof="0" dirty="0" smtClean="0">
                <a:ln>
                  <a:noFill/>
                </a:ln>
                <a:solidFill>
                  <a:schemeClr val="tx1"/>
                </a:solidFill>
                <a:effectLst/>
                <a:uLnTx/>
                <a:uFillTx/>
                <a:latin typeface="Calibri"/>
                <a:ea typeface="+mn-ea"/>
                <a:cs typeface="Calibri"/>
              </a:rPr>
              <a:t>, </a:t>
            </a:r>
            <a:r>
              <a:rPr kumimoji="0" lang="en-US" sz="3000" b="1" i="0" u="none" strike="noStrike" kern="1200" cap="none" spc="0" normalizeH="0" baseline="0" noProof="0" dirty="0" smtClean="0">
                <a:ln>
                  <a:noFill/>
                </a:ln>
                <a:solidFill>
                  <a:srgbClr val="660066"/>
                </a:solidFill>
                <a:effectLst/>
                <a:uLnTx/>
                <a:uFillTx/>
                <a:latin typeface="Calibri"/>
                <a:ea typeface="+mn-ea"/>
                <a:cs typeface="Calibri"/>
              </a:rPr>
              <a:t>comprehend information</a:t>
            </a:r>
            <a:r>
              <a:rPr kumimoji="0" lang="en-US" sz="3000" b="1" i="0" u="none" strike="noStrike" kern="1200" cap="none" spc="0" normalizeH="0" baseline="0" noProof="0" dirty="0" smtClean="0">
                <a:ln>
                  <a:noFill/>
                </a:ln>
                <a:solidFill>
                  <a:schemeClr val="tx1"/>
                </a:solidFill>
                <a:effectLst/>
                <a:uLnTx/>
                <a:uFillTx/>
                <a:latin typeface="Calibri"/>
                <a:ea typeface="+mn-ea"/>
                <a:cs typeface="Calibri"/>
              </a:rPr>
              <a:t>, </a:t>
            </a:r>
            <a:r>
              <a:rPr kumimoji="0" lang="en-US" sz="3000" b="0" i="0" u="none" strike="noStrike" kern="1200" cap="none" spc="0" normalizeH="0" baseline="0" noProof="0" dirty="0" smtClean="0">
                <a:ln>
                  <a:noFill/>
                </a:ln>
                <a:solidFill>
                  <a:schemeClr val="tx1"/>
                </a:solidFill>
                <a:effectLst/>
                <a:uLnTx/>
                <a:uFillTx/>
                <a:latin typeface="Calibri"/>
                <a:ea typeface="+mn-ea"/>
                <a:cs typeface="Calibri"/>
              </a:rPr>
              <a:t>and</a:t>
            </a:r>
            <a:r>
              <a:rPr kumimoji="0" lang="en-US" sz="3000" b="1" i="0" u="none" strike="noStrike" kern="1200" cap="none" spc="0" normalizeH="0" baseline="0" noProof="0" dirty="0" smtClean="0">
                <a:ln>
                  <a:noFill/>
                </a:ln>
                <a:solidFill>
                  <a:schemeClr val="tx1"/>
                </a:solidFill>
                <a:effectLst/>
                <a:uLnTx/>
                <a:uFillTx/>
                <a:latin typeface="Calibri"/>
                <a:ea typeface="+mn-ea"/>
                <a:cs typeface="Calibri"/>
              </a:rPr>
              <a:t> </a:t>
            </a:r>
            <a:r>
              <a:rPr kumimoji="0" lang="en-US" sz="3000" b="1" i="0" u="none" strike="noStrike" kern="1200" cap="none" spc="0" normalizeH="0" baseline="0" noProof="0" dirty="0" smtClean="0">
                <a:ln>
                  <a:noFill/>
                </a:ln>
                <a:solidFill>
                  <a:srgbClr val="000090"/>
                </a:solidFill>
                <a:effectLst/>
                <a:uLnTx/>
                <a:uFillTx/>
                <a:latin typeface="Calibri"/>
                <a:ea typeface="+mn-ea"/>
                <a:cs typeface="Calibri"/>
              </a:rPr>
              <a:t>strategically approach tasks</a:t>
            </a:r>
            <a:r>
              <a:rPr kumimoji="0" lang="en-US" sz="3000" b="1" i="0" u="none" strike="noStrike" kern="1200" cap="none" spc="0" normalizeH="0" baseline="0" noProof="0" dirty="0" smtClean="0">
                <a:ln>
                  <a:noFill/>
                </a:ln>
                <a:solidFill>
                  <a:srgbClr val="000066"/>
                </a:solidFill>
                <a:effectLst/>
                <a:uLnTx/>
                <a:uFillTx/>
                <a:latin typeface="Calibri"/>
                <a:ea typeface="+mn-ea"/>
                <a:cs typeface="Calibri"/>
              </a:rPr>
              <a:t>, </a:t>
            </a:r>
            <a:r>
              <a:rPr kumimoji="0" lang="en-US" sz="3000" b="0" i="0" u="none" strike="noStrike" kern="1200" cap="none" spc="0" normalizeH="0" baseline="0" noProof="0" dirty="0" smtClean="0">
                <a:ln>
                  <a:noFill/>
                </a:ln>
                <a:solidFill>
                  <a:srgbClr val="000066"/>
                </a:solidFill>
                <a:effectLst/>
                <a:uLnTx/>
                <a:uFillTx/>
                <a:latin typeface="Calibri"/>
                <a:ea typeface="+mn-ea"/>
                <a:cs typeface="Calibri"/>
              </a:rPr>
              <a:t>the UDL framework emphasizes the need to employ many kinds of teaching methods. Flexible and varied, these methods are adjusted based on continual monitoring of learner progress.</a:t>
            </a:r>
          </a:p>
        </p:txBody>
      </p:sp>
      <p:sp>
        <p:nvSpPr>
          <p:cNvPr id="5" name="Rectangle 4"/>
          <p:cNvSpPr/>
          <p:nvPr/>
        </p:nvSpPr>
        <p:spPr>
          <a:xfrm>
            <a:off x="2590800" y="1371600"/>
            <a:ext cx="5486400" cy="369332"/>
          </a:xfrm>
          <a:prstGeom prst="rect">
            <a:avLst/>
          </a:prstGeom>
        </p:spPr>
        <p:txBody>
          <a:bodyPr wrap="square">
            <a:spAutoFit/>
          </a:bodyPr>
          <a:lstStyle/>
          <a:p>
            <a:pPr algn="r"/>
            <a:r>
              <a:rPr lang="en-US" dirty="0" smtClean="0">
                <a:latin typeface="Calibri"/>
                <a:cs typeface="Calibri"/>
              </a:rPr>
              <a:t>Universal </a:t>
            </a:r>
            <a:r>
              <a:rPr lang="en-US" dirty="0" smtClean="0">
                <a:latin typeface="Calibri"/>
                <a:cs typeface="Calibri"/>
              </a:rPr>
              <a:t>Design for Learning: Theory and Practice, 2014</a:t>
            </a:r>
            <a:endParaRPr lang="en-US" dirty="0">
              <a:latin typeface="Calibri"/>
              <a:cs typeface="Calibri"/>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Title 1"/>
          <p:cNvSpPr>
            <a:spLocks noGrp="1"/>
          </p:cNvSpPr>
          <p:nvPr>
            <p:ph type="title"/>
          </p:nvPr>
        </p:nvSpPr>
        <p:spPr>
          <a:xfrm>
            <a:off x="1600200" y="381000"/>
            <a:ext cx="7391400" cy="1143000"/>
          </a:xfrm>
        </p:spPr>
        <p:txBody>
          <a:bodyPr/>
          <a:lstStyle/>
          <a:p>
            <a:pPr>
              <a:defRPr/>
            </a:pPr>
            <a:r>
              <a:rPr lang="en-US" altLang="en-US" dirty="0" smtClean="0">
                <a:latin typeface="+mj-lt"/>
                <a:ea typeface="Calibri" pitchFamily="-65" charset="0"/>
                <a:cs typeface="Calibri" pitchFamily="-65" charset="0"/>
              </a:rPr>
              <a:t>Materials</a:t>
            </a:r>
            <a:endParaRPr lang="en-US" altLang="en-US" b="1" dirty="0" smtClean="0">
              <a:latin typeface="+mj-lt"/>
              <a:ea typeface="Calibri" pitchFamily="-65" charset="0"/>
              <a:cs typeface="Calibri" pitchFamily="-65" charset="0"/>
            </a:endParaRPr>
          </a:p>
        </p:txBody>
      </p:sp>
      <p:sp>
        <p:nvSpPr>
          <p:cNvPr id="4" name="Text Placeholder 2"/>
          <p:cNvSpPr txBox="1">
            <a:spLocks/>
          </p:cNvSpPr>
          <p:nvPr/>
        </p:nvSpPr>
        <p:spPr>
          <a:xfrm>
            <a:off x="1752600" y="1905000"/>
            <a:ext cx="7391400" cy="5143500"/>
          </a:xfrm>
          <a:prstGeom prst="rect">
            <a:avLst/>
          </a:prstGeom>
        </p:spPr>
        <p:txBody>
          <a:bodyPr vert="horz" lIns="91440" tIns="45720" rIns="91440" bIns="45720" rtlCol="0">
            <a:normAutofit fontScale="85000" lnSpcReduction="20000"/>
          </a:bodyPr>
          <a:lstStyle/>
          <a:p>
            <a:pPr marL="0" marR="0" lvl="0" indent="0" algn="l" defTabSz="457200" rtl="0" eaLnBrk="1" fontAlgn="auto" latinLnBrk="0" hangingPunct="1">
              <a:lnSpc>
                <a:spcPct val="120000"/>
              </a:lnSpc>
              <a:spcBef>
                <a:spcPts val="0"/>
              </a:spcBef>
              <a:spcAft>
                <a:spcPts val="0"/>
              </a:spcAft>
              <a:buClrTx/>
              <a:buSzTx/>
              <a:buFont typeface="Arial"/>
              <a:buNone/>
              <a:tabLst/>
              <a:defRPr/>
            </a:pPr>
            <a:r>
              <a:rPr kumimoji="0" lang="en-US" sz="3027" b="1" i="0" u="none" strike="noStrike" kern="1200" cap="none" spc="0" normalizeH="0" baseline="0" noProof="0" dirty="0" smtClean="0">
                <a:ln>
                  <a:noFill/>
                </a:ln>
                <a:solidFill>
                  <a:srgbClr val="000066"/>
                </a:solidFill>
                <a:effectLst/>
                <a:uLnTx/>
                <a:uFillTx/>
                <a:latin typeface="Calibri"/>
                <a:ea typeface="+mn-ea"/>
                <a:cs typeface="Calibri"/>
              </a:rPr>
              <a:t>Align to goals</a:t>
            </a:r>
          </a:p>
          <a:p>
            <a:pPr marL="0" marR="0" lvl="0" indent="0" algn="l" defTabSz="457200" rtl="0" eaLnBrk="1" fontAlgn="auto" latinLnBrk="0" hangingPunct="1">
              <a:lnSpc>
                <a:spcPct val="120000"/>
              </a:lnSpc>
              <a:spcBef>
                <a:spcPts val="0"/>
              </a:spcBef>
              <a:spcAft>
                <a:spcPts val="0"/>
              </a:spcAft>
              <a:buClrTx/>
              <a:buSzTx/>
              <a:buFont typeface="Arial"/>
              <a:buNone/>
              <a:tabLst/>
              <a:defRPr/>
            </a:pPr>
            <a:r>
              <a:rPr kumimoji="0" lang="en-US" sz="3027" b="0" i="0" u="none" strike="noStrike" kern="1200" cap="none" spc="0" normalizeH="0" baseline="0" noProof="0" dirty="0" smtClean="0">
                <a:ln>
                  <a:noFill/>
                </a:ln>
                <a:solidFill>
                  <a:srgbClr val="000066"/>
                </a:solidFill>
                <a:effectLst/>
                <a:uLnTx/>
                <a:uFillTx/>
                <a:latin typeface="Calibri"/>
                <a:ea typeface="+mn-ea"/>
                <a:cs typeface="Calibri"/>
              </a:rPr>
              <a:t>Fixed media of the past, especially print, shaped and even warped our understanding of what it meant to be an effective learner. Essentially, those people who could function well in a print-based environment were favored; we even called them "book smart." Those for whom print presented difficulties-individuals with dyslexia, say, or whose first language was not English, or those who were oriented more toward visual or auditory media-were shut out. Educational materials limited the goals of learning through contingencies and assumptions.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800" b="1" i="0" u="none" strike="noStrike" kern="1200" cap="none" spc="0" normalizeH="0" baseline="0" noProof="0" dirty="0" smtClean="0">
              <a:ln>
                <a:noFill/>
              </a:ln>
              <a:solidFill>
                <a:srgbClr val="000000"/>
              </a:solidFill>
              <a:effectLst/>
              <a:uLnTx/>
              <a:uFillTx/>
              <a:ea typeface="+mn-ea"/>
              <a:cs typeface="Century Gothic"/>
            </a:endParaRPr>
          </a:p>
        </p:txBody>
      </p:sp>
      <p:sp>
        <p:nvSpPr>
          <p:cNvPr id="6" name="Rectangle 5"/>
          <p:cNvSpPr/>
          <p:nvPr/>
        </p:nvSpPr>
        <p:spPr>
          <a:xfrm>
            <a:off x="2590800" y="1371600"/>
            <a:ext cx="5486400" cy="369332"/>
          </a:xfrm>
          <a:prstGeom prst="rect">
            <a:avLst/>
          </a:prstGeom>
        </p:spPr>
        <p:txBody>
          <a:bodyPr wrap="square">
            <a:spAutoFit/>
          </a:bodyPr>
          <a:lstStyle/>
          <a:p>
            <a:pPr algn="r"/>
            <a:r>
              <a:rPr lang="en-US" dirty="0" smtClean="0">
                <a:latin typeface="Calibri"/>
                <a:cs typeface="Calibri"/>
              </a:rPr>
              <a:t>Universal </a:t>
            </a:r>
            <a:r>
              <a:rPr lang="en-US" dirty="0" smtClean="0">
                <a:latin typeface="Calibri"/>
                <a:cs typeface="Calibri"/>
              </a:rPr>
              <a:t>Design for Learning: Theory and Practice, 2014</a:t>
            </a:r>
            <a:endParaRPr lang="en-US" dirty="0">
              <a:latin typeface="Calibri"/>
              <a:cs typeface="Calibri"/>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Title 1"/>
          <p:cNvSpPr>
            <a:spLocks noGrp="1"/>
          </p:cNvSpPr>
          <p:nvPr>
            <p:ph type="title"/>
          </p:nvPr>
        </p:nvSpPr>
        <p:spPr>
          <a:xfrm>
            <a:off x="1600200" y="381000"/>
            <a:ext cx="7391400" cy="1143000"/>
          </a:xfrm>
        </p:spPr>
        <p:txBody>
          <a:bodyPr/>
          <a:lstStyle/>
          <a:p>
            <a:pPr>
              <a:defRPr/>
            </a:pPr>
            <a:r>
              <a:rPr lang="en-US" altLang="en-US" dirty="0" smtClean="0">
                <a:latin typeface="+mj-lt"/>
                <a:ea typeface="Calibri" pitchFamily="-65" charset="0"/>
                <a:cs typeface="Calibri" pitchFamily="-65" charset="0"/>
              </a:rPr>
              <a:t>Materials</a:t>
            </a:r>
            <a:endParaRPr lang="en-US" altLang="en-US" b="1" dirty="0" smtClean="0">
              <a:latin typeface="+mj-lt"/>
              <a:ea typeface="Calibri" pitchFamily="-65" charset="0"/>
              <a:cs typeface="Calibri" pitchFamily="-65" charset="0"/>
            </a:endParaRPr>
          </a:p>
        </p:txBody>
      </p:sp>
      <p:sp>
        <p:nvSpPr>
          <p:cNvPr id="5" name="Text Placeholder 2"/>
          <p:cNvSpPr txBox="1">
            <a:spLocks/>
          </p:cNvSpPr>
          <p:nvPr/>
        </p:nvSpPr>
        <p:spPr>
          <a:xfrm>
            <a:off x="1524000" y="2133600"/>
            <a:ext cx="7620000" cy="4362574"/>
          </a:xfrm>
          <a:prstGeom prst="rect">
            <a:avLst/>
          </a:prstGeom>
        </p:spPr>
        <p:txBody>
          <a:bodyPr vert="horz" lIns="91440" tIns="45720" rIns="91440" bIns="45720" rtlCol="0">
            <a:normAutofit/>
          </a:bodyPr>
          <a:lstStyle/>
          <a:p>
            <a:pPr marL="0" marR="0" lvl="0" indent="0" algn="l" defTabSz="457200" rtl="0" eaLnBrk="1" fontAlgn="auto" latinLnBrk="0" hangingPunct="1">
              <a:spcBef>
                <a:spcPts val="0"/>
              </a:spcBef>
              <a:spcAft>
                <a:spcPts val="0"/>
              </a:spcAft>
              <a:buClrTx/>
              <a:buSzTx/>
              <a:buFont typeface="Arial"/>
              <a:buNone/>
              <a:tabLst/>
              <a:defRPr/>
            </a:pPr>
            <a:r>
              <a:rPr kumimoji="0" lang="en-US" sz="3200" b="1" i="0" u="none" strike="noStrike" kern="1200" cap="none" spc="0" normalizeH="0" baseline="0" noProof="0" dirty="0" smtClean="0">
                <a:ln>
                  <a:noFill/>
                </a:ln>
                <a:solidFill>
                  <a:srgbClr val="000066"/>
                </a:solidFill>
                <a:effectLst/>
                <a:uLnTx/>
                <a:uFillTx/>
                <a:latin typeface="Calibri"/>
                <a:ea typeface="+mn-ea"/>
                <a:cs typeface="Calibri"/>
              </a:rPr>
              <a:t>Engage learners in becoming proactive</a:t>
            </a:r>
          </a:p>
          <a:p>
            <a:pPr marL="0" marR="0" lvl="0" indent="0" algn="l" defTabSz="457200" rtl="0" eaLnBrk="1" fontAlgn="auto" latinLnBrk="0" hangingPunct="1">
              <a:spcBef>
                <a:spcPts val="0"/>
              </a:spcBef>
              <a:spcAft>
                <a:spcPts val="0"/>
              </a:spcAft>
              <a:buClrTx/>
              <a:buSzTx/>
              <a:buFont typeface="Arial"/>
              <a:buNone/>
              <a:tabLst/>
              <a:defRPr/>
            </a:pPr>
            <a:r>
              <a:rPr kumimoji="0" lang="en-US" sz="3200" b="0" i="0" u="none" strike="noStrike" kern="1200" cap="none" spc="0" normalizeH="0" baseline="0" noProof="0" dirty="0" smtClean="0">
                <a:ln>
                  <a:noFill/>
                </a:ln>
                <a:solidFill>
                  <a:srgbClr val="000066"/>
                </a:solidFill>
                <a:effectLst/>
                <a:uLnTx/>
                <a:uFillTx/>
                <a:latin typeface="Calibri"/>
                <a:ea typeface="+mn-ea"/>
                <a:cs typeface="Calibri"/>
              </a:rPr>
              <a:t>Just as educators now have many more options in the post-print age, so do learners. The days of knowledge being dispensed through one of two gatekeepers-the teacher or the textbook-are long gone.</a:t>
            </a:r>
            <a:endParaRPr kumimoji="0" lang="en-US" sz="2800" b="1" i="0" u="none" strike="noStrike" kern="1200" cap="none" spc="0" normalizeH="0" baseline="0" noProof="0" dirty="0" smtClean="0">
              <a:ln>
                <a:noFill/>
              </a:ln>
              <a:solidFill>
                <a:srgbClr val="000066"/>
              </a:solidFill>
              <a:effectLst/>
              <a:uLnTx/>
              <a:uFillTx/>
              <a:latin typeface="Calibri"/>
              <a:ea typeface="+mn-ea"/>
              <a:cs typeface="Calibri"/>
            </a:endParaRPr>
          </a:p>
        </p:txBody>
      </p:sp>
      <p:sp>
        <p:nvSpPr>
          <p:cNvPr id="6" name="Rectangle 5"/>
          <p:cNvSpPr/>
          <p:nvPr/>
        </p:nvSpPr>
        <p:spPr>
          <a:xfrm>
            <a:off x="2590800" y="1371600"/>
            <a:ext cx="5486400" cy="369332"/>
          </a:xfrm>
          <a:prstGeom prst="rect">
            <a:avLst/>
          </a:prstGeom>
        </p:spPr>
        <p:txBody>
          <a:bodyPr wrap="square">
            <a:spAutoFit/>
          </a:bodyPr>
          <a:lstStyle/>
          <a:p>
            <a:pPr algn="r"/>
            <a:r>
              <a:rPr lang="en-US" dirty="0" smtClean="0">
                <a:latin typeface="Calibri"/>
                <a:cs typeface="Calibri"/>
              </a:rPr>
              <a:t>Universal </a:t>
            </a:r>
            <a:r>
              <a:rPr lang="en-US" dirty="0" smtClean="0">
                <a:latin typeface="Calibri"/>
                <a:cs typeface="Calibri"/>
              </a:rPr>
              <a:t>Design for Learning: Theory and Practice, 2014</a:t>
            </a:r>
            <a:endParaRPr lang="en-US" dirty="0">
              <a:latin typeface="Calibri"/>
              <a:cs typeface="Calibri"/>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Placeholder 2"/>
          <p:cNvSpPr txBox="1">
            <a:spLocks/>
          </p:cNvSpPr>
          <p:nvPr/>
        </p:nvSpPr>
        <p:spPr>
          <a:xfrm>
            <a:off x="1600201" y="1981200"/>
            <a:ext cx="7543800" cy="5410562"/>
          </a:xfrm>
          <a:prstGeom prst="rect">
            <a:avLst/>
          </a:prstGeom>
        </p:spPr>
        <p:txBody>
          <a:bodyPr vert="horz" lIns="91440" tIns="45720" rIns="91440" bIns="45720" rtlCol="0">
            <a:normAutofit/>
          </a:bodyPr>
          <a:lstStyle/>
          <a:p>
            <a:pPr marR="0" lvl="0" indent="-228600" algn="l" defTabSz="457200" rtl="0" eaLnBrk="1" fontAlgn="auto" latinLnBrk="0" hangingPunct="1">
              <a:spcBef>
                <a:spcPts val="0"/>
              </a:spcBef>
              <a:spcAft>
                <a:spcPts val="0"/>
              </a:spcAft>
              <a:buClr>
                <a:schemeClr val="tx1"/>
              </a:buClr>
              <a:buSzTx/>
              <a:buFont typeface="Arial"/>
              <a:buChar char="•"/>
              <a:tabLst/>
              <a:defRPr/>
            </a:pPr>
            <a:r>
              <a:rPr kumimoji="0" lang="en-US" sz="2800" b="0" i="0" u="none" strike="noStrike" kern="1200" cap="none" spc="0" normalizeH="0" baseline="0" noProof="0" dirty="0" smtClean="0">
                <a:ln>
                  <a:noFill/>
                </a:ln>
                <a:solidFill>
                  <a:srgbClr val="000066"/>
                </a:solidFill>
                <a:effectLst/>
                <a:uLnTx/>
                <a:uFillTx/>
                <a:latin typeface="Calibri"/>
                <a:ea typeface="+mn-ea"/>
                <a:cs typeface="Calibri"/>
              </a:rPr>
              <a:t>Not added on later – but </a:t>
            </a:r>
            <a:r>
              <a:rPr kumimoji="0" lang="en-US" sz="2800" b="1" i="1" u="none" strike="noStrike" kern="1200" cap="none" spc="0" normalizeH="0" baseline="0" noProof="0" dirty="0" smtClean="0">
                <a:ln>
                  <a:noFill/>
                </a:ln>
                <a:solidFill>
                  <a:srgbClr val="000066"/>
                </a:solidFill>
                <a:effectLst/>
                <a:uLnTx/>
                <a:uFillTx/>
                <a:latin typeface="Calibri"/>
                <a:ea typeface="+mn-ea"/>
                <a:cs typeface="Calibri"/>
              </a:rPr>
              <a:t>designed from the </a:t>
            </a:r>
          </a:p>
          <a:p>
            <a:pPr marR="0" lvl="0" indent="-228600" algn="l" defTabSz="457200" rtl="0" eaLnBrk="1" fontAlgn="auto" latinLnBrk="0" hangingPunct="1">
              <a:spcBef>
                <a:spcPts val="0"/>
              </a:spcBef>
              <a:spcAft>
                <a:spcPts val="0"/>
              </a:spcAft>
              <a:buClr>
                <a:schemeClr val="tx1"/>
              </a:buClr>
              <a:buSzTx/>
              <a:tabLst/>
              <a:defRPr/>
            </a:pPr>
            <a:r>
              <a:rPr lang="en-US" sz="2800" b="1" i="1" dirty="0" smtClean="0">
                <a:solidFill>
                  <a:srgbClr val="000066"/>
                </a:solidFill>
                <a:latin typeface="Calibri"/>
                <a:ea typeface="+mn-ea"/>
                <a:cs typeface="Calibri"/>
              </a:rPr>
              <a:t>   </a:t>
            </a:r>
            <a:r>
              <a:rPr kumimoji="0" lang="en-US" sz="2800" b="1" i="1" u="none" strike="noStrike" kern="1200" cap="none" spc="0" normalizeH="0" baseline="0" noProof="0" dirty="0" smtClean="0">
                <a:ln>
                  <a:noFill/>
                </a:ln>
                <a:solidFill>
                  <a:srgbClr val="000066"/>
                </a:solidFill>
                <a:effectLst/>
                <a:uLnTx/>
                <a:uFillTx/>
                <a:latin typeface="Calibri"/>
                <a:ea typeface="+mn-ea"/>
                <a:cs typeface="Calibri"/>
              </a:rPr>
              <a:t>beginning</a:t>
            </a:r>
            <a:r>
              <a:rPr kumimoji="0" lang="en-US" sz="2800" b="1" i="0" u="none" strike="noStrike" kern="1200" cap="none" spc="0" normalizeH="0" baseline="0" noProof="0" dirty="0" smtClean="0">
                <a:ln>
                  <a:noFill/>
                </a:ln>
                <a:solidFill>
                  <a:srgbClr val="000066"/>
                </a:solidFill>
                <a:effectLst/>
                <a:uLnTx/>
                <a:uFillTx/>
                <a:latin typeface="Calibri"/>
                <a:ea typeface="+mn-ea"/>
                <a:cs typeface="Calibri"/>
              </a:rPr>
              <a:t>.</a:t>
            </a:r>
            <a:endParaRPr kumimoji="0" lang="en-US" sz="2800" b="0" i="0" u="none" strike="noStrike" kern="1200" cap="none" spc="0" normalizeH="0" baseline="0" noProof="0" dirty="0" smtClean="0">
              <a:ln>
                <a:noFill/>
              </a:ln>
              <a:solidFill>
                <a:srgbClr val="000066"/>
              </a:solidFill>
              <a:effectLst/>
              <a:uLnTx/>
              <a:uFillTx/>
              <a:latin typeface="Calibri"/>
              <a:ea typeface="+mn-ea"/>
              <a:cs typeface="Calibri"/>
            </a:endParaRPr>
          </a:p>
          <a:p>
            <a:pPr marR="0" lvl="0" indent="-228600" algn="l" defTabSz="457200" rtl="0" eaLnBrk="1" fontAlgn="auto" latinLnBrk="0" hangingPunct="1">
              <a:spcBef>
                <a:spcPts val="0"/>
              </a:spcBef>
              <a:spcAft>
                <a:spcPts val="0"/>
              </a:spcAft>
              <a:buClr>
                <a:schemeClr val="tx1"/>
              </a:buClr>
              <a:buSzTx/>
              <a:buFont typeface="Arial"/>
              <a:buChar char="•"/>
              <a:tabLst/>
              <a:defRPr/>
            </a:pPr>
            <a:r>
              <a:rPr kumimoji="0" lang="en-US" sz="2800" b="0" i="0" u="none" strike="noStrike" kern="1200" cap="none" spc="0" normalizeH="0" baseline="0" noProof="0" dirty="0" smtClean="0">
                <a:ln>
                  <a:noFill/>
                </a:ln>
                <a:solidFill>
                  <a:srgbClr val="000066"/>
                </a:solidFill>
                <a:effectLst/>
                <a:uLnTx/>
                <a:uFillTx/>
                <a:latin typeface="Calibri"/>
                <a:ea typeface="+mn-ea"/>
                <a:cs typeface="Calibri"/>
              </a:rPr>
              <a:t>Diversity/variability is the </a:t>
            </a:r>
            <a:r>
              <a:rPr kumimoji="0" lang="en-US" sz="2800" b="1" i="0" u="none" strike="noStrike" kern="1200" cap="none" spc="0" normalizeH="0" baseline="0" noProof="0" dirty="0" smtClean="0">
                <a:ln>
                  <a:noFill/>
                </a:ln>
                <a:solidFill>
                  <a:srgbClr val="000066"/>
                </a:solidFill>
                <a:effectLst/>
                <a:uLnTx/>
                <a:uFillTx/>
                <a:latin typeface="Calibri"/>
                <a:ea typeface="+mn-ea"/>
                <a:cs typeface="Calibri"/>
              </a:rPr>
              <a:t>norm</a:t>
            </a:r>
            <a:r>
              <a:rPr kumimoji="0" lang="en-US" sz="2800" b="0" i="0" u="none" strike="noStrike" kern="1200" cap="none" spc="0" normalizeH="0" baseline="0" noProof="0" dirty="0" smtClean="0">
                <a:ln>
                  <a:noFill/>
                </a:ln>
                <a:solidFill>
                  <a:srgbClr val="000066"/>
                </a:solidFill>
                <a:effectLst/>
                <a:uLnTx/>
                <a:uFillTx/>
                <a:latin typeface="Calibri"/>
                <a:ea typeface="+mn-ea"/>
                <a:cs typeface="Calibri"/>
              </a:rPr>
              <a:t>.</a:t>
            </a:r>
          </a:p>
          <a:p>
            <a:pPr marR="0" lvl="0" indent="-228600" algn="l" defTabSz="457200" rtl="0" eaLnBrk="1" fontAlgn="auto" latinLnBrk="0" hangingPunct="1">
              <a:spcBef>
                <a:spcPts val="0"/>
              </a:spcBef>
              <a:spcAft>
                <a:spcPts val="0"/>
              </a:spcAft>
              <a:buClr>
                <a:schemeClr val="tx1"/>
              </a:buClr>
              <a:buSzTx/>
              <a:buFont typeface="Arial"/>
              <a:buChar char="•"/>
              <a:tabLst/>
              <a:defRPr/>
            </a:pPr>
            <a:r>
              <a:rPr lang="en-US" sz="2800" dirty="0" smtClean="0">
                <a:solidFill>
                  <a:srgbClr val="000066"/>
                </a:solidFill>
                <a:latin typeface="Calibri"/>
                <a:cs typeface="Calibri"/>
              </a:rPr>
              <a:t>Multiple means of </a:t>
            </a:r>
            <a:r>
              <a:rPr lang="en-US" sz="2800" b="1" dirty="0" smtClean="0">
                <a:solidFill>
                  <a:srgbClr val="008000"/>
                </a:solidFill>
                <a:latin typeface="Calibri"/>
                <a:cs typeface="Calibri"/>
              </a:rPr>
              <a:t>engagement</a:t>
            </a:r>
            <a:r>
              <a:rPr lang="en-US" sz="2800" dirty="0" smtClean="0">
                <a:solidFill>
                  <a:srgbClr val="000090"/>
                </a:solidFill>
                <a:latin typeface="Calibri"/>
                <a:cs typeface="Calibri"/>
              </a:rPr>
              <a:t>, </a:t>
            </a:r>
          </a:p>
          <a:p>
            <a:pPr>
              <a:spcBef>
                <a:spcPts val="0"/>
              </a:spcBef>
              <a:spcAft>
                <a:spcPts val="0"/>
              </a:spcAft>
            </a:pPr>
            <a:r>
              <a:rPr lang="en-US" sz="2800" b="1" dirty="0" smtClean="0">
                <a:solidFill>
                  <a:srgbClr val="000090"/>
                </a:solidFill>
                <a:latin typeface="Calibri"/>
                <a:cs typeface="Calibri"/>
              </a:rPr>
              <a:t>   </a:t>
            </a:r>
            <a:r>
              <a:rPr lang="en-US" sz="2800" b="1" dirty="0" smtClean="0">
                <a:solidFill>
                  <a:srgbClr val="660066"/>
                </a:solidFill>
                <a:latin typeface="Calibri"/>
                <a:cs typeface="Calibri"/>
              </a:rPr>
              <a:t>representations</a:t>
            </a:r>
            <a:r>
              <a:rPr lang="en-US" sz="2800" dirty="0" smtClean="0">
                <a:solidFill>
                  <a:srgbClr val="000090"/>
                </a:solidFill>
                <a:latin typeface="Calibri"/>
                <a:cs typeface="Calibri"/>
              </a:rPr>
              <a:t> </a:t>
            </a:r>
            <a:r>
              <a:rPr lang="en-US" sz="2800" dirty="0" smtClean="0">
                <a:solidFill>
                  <a:srgbClr val="000066"/>
                </a:solidFill>
                <a:latin typeface="Calibri"/>
                <a:cs typeface="Calibri"/>
              </a:rPr>
              <a:t>and</a:t>
            </a:r>
            <a:r>
              <a:rPr lang="en-US" sz="2800" dirty="0" smtClean="0">
                <a:solidFill>
                  <a:srgbClr val="000090"/>
                </a:solidFill>
                <a:latin typeface="Calibri"/>
                <a:cs typeface="Calibri"/>
              </a:rPr>
              <a:t> </a:t>
            </a:r>
            <a:r>
              <a:rPr lang="en-US" sz="2800" b="1" dirty="0" smtClean="0">
                <a:solidFill>
                  <a:srgbClr val="000090"/>
                </a:solidFill>
                <a:latin typeface="Calibri"/>
                <a:cs typeface="Calibri"/>
              </a:rPr>
              <a:t>action/expression</a:t>
            </a:r>
            <a:r>
              <a:rPr lang="en-US" sz="2800" dirty="0" smtClean="0">
                <a:solidFill>
                  <a:srgbClr val="000066"/>
                </a:solidFill>
                <a:latin typeface="Calibri"/>
                <a:cs typeface="Calibri"/>
              </a:rPr>
              <a:t>, and </a:t>
            </a:r>
          </a:p>
          <a:p>
            <a:pPr>
              <a:spcBef>
                <a:spcPts val="0"/>
              </a:spcBef>
              <a:spcAft>
                <a:spcPts val="0"/>
              </a:spcAft>
            </a:pPr>
            <a:r>
              <a:rPr lang="en-US" sz="2800" dirty="0" smtClean="0">
                <a:solidFill>
                  <a:srgbClr val="000066"/>
                </a:solidFill>
                <a:latin typeface="Calibri"/>
                <a:cs typeface="Calibri"/>
              </a:rPr>
              <a:t>   will benefit all learners</a:t>
            </a:r>
            <a:endParaRPr lang="en-US" sz="1200" dirty="0" smtClean="0">
              <a:solidFill>
                <a:srgbClr val="000066"/>
              </a:solidFill>
              <a:latin typeface="Calibri"/>
              <a:cs typeface="Calibri"/>
            </a:endParaRPr>
          </a:p>
          <a:p>
            <a:pPr>
              <a:spcBef>
                <a:spcPts val="0"/>
              </a:spcBef>
              <a:spcAft>
                <a:spcPts val="0"/>
              </a:spcAft>
              <a:buFont typeface="Arial"/>
              <a:buChar char="•"/>
            </a:pPr>
            <a:r>
              <a:rPr lang="en-US" sz="2800" dirty="0" smtClean="0">
                <a:solidFill>
                  <a:srgbClr val="000066"/>
                </a:solidFill>
                <a:latin typeface="Calibri"/>
                <a:cs typeface="Calibri"/>
              </a:rPr>
              <a:t> UDL is the instructional </a:t>
            </a:r>
            <a:r>
              <a:rPr lang="en-US" sz="2800" b="1" dirty="0" smtClean="0">
                <a:solidFill>
                  <a:srgbClr val="000066"/>
                </a:solidFill>
                <a:latin typeface="Calibri"/>
                <a:cs typeface="Calibri"/>
              </a:rPr>
              <a:t>‘HOW’ </a:t>
            </a:r>
            <a:r>
              <a:rPr lang="en-US" sz="2800" dirty="0" smtClean="0">
                <a:solidFill>
                  <a:srgbClr val="000066"/>
                </a:solidFill>
                <a:latin typeface="Calibri"/>
                <a:cs typeface="Calibri"/>
              </a:rPr>
              <a:t>for the </a:t>
            </a:r>
            <a:r>
              <a:rPr lang="en-US" sz="2800" b="1" dirty="0" smtClean="0">
                <a:solidFill>
                  <a:srgbClr val="000066"/>
                </a:solidFill>
                <a:latin typeface="Calibri"/>
                <a:cs typeface="Calibri"/>
              </a:rPr>
              <a:t>‘WHAT’ </a:t>
            </a:r>
            <a:r>
              <a:rPr lang="en-US" sz="2800" dirty="0" smtClean="0">
                <a:solidFill>
                  <a:srgbClr val="000066"/>
                </a:solidFill>
                <a:latin typeface="Calibri"/>
                <a:cs typeface="Calibri"/>
              </a:rPr>
              <a:t>of </a:t>
            </a:r>
          </a:p>
          <a:p>
            <a:pPr>
              <a:spcBef>
                <a:spcPts val="0"/>
              </a:spcBef>
              <a:spcAft>
                <a:spcPts val="0"/>
              </a:spcAft>
            </a:pPr>
            <a:r>
              <a:rPr lang="en-US" sz="2800" dirty="0" smtClean="0">
                <a:solidFill>
                  <a:srgbClr val="000066"/>
                </a:solidFill>
                <a:latin typeface="Calibri"/>
                <a:cs typeface="Calibri"/>
              </a:rPr>
              <a:t>   CCSS. </a:t>
            </a:r>
          </a:p>
          <a:p>
            <a:pPr marR="0" lvl="0" indent="-228600" algn="l" defTabSz="457200" rtl="0" eaLnBrk="1" fontAlgn="auto" latinLnBrk="0" hangingPunct="1">
              <a:spcBef>
                <a:spcPts val="0"/>
              </a:spcBef>
              <a:spcAft>
                <a:spcPts val="0"/>
              </a:spcAft>
              <a:buClr>
                <a:schemeClr val="tx1"/>
              </a:buClr>
              <a:buSzTx/>
              <a:buFont typeface="Arial"/>
              <a:buChar char="•"/>
              <a:tabLst/>
              <a:defRPr/>
            </a:pPr>
            <a:r>
              <a:rPr kumimoji="0" lang="en-US" sz="2800" b="1" i="0" u="none" strike="noStrike" kern="1200" cap="none" spc="0" normalizeH="0" baseline="0" noProof="0" dirty="0" smtClean="0">
                <a:ln>
                  <a:noFill/>
                </a:ln>
                <a:solidFill>
                  <a:srgbClr val="000066"/>
                </a:solidFill>
                <a:effectLst/>
                <a:uLnTx/>
                <a:uFillTx/>
                <a:latin typeface="Calibri"/>
                <a:ea typeface="+mn-ea"/>
                <a:cs typeface="Calibri"/>
              </a:rPr>
              <a:t>First focus on the curriculum</a:t>
            </a:r>
            <a:r>
              <a:rPr kumimoji="0" lang="en-US" sz="2800" b="0" i="0" u="none" strike="noStrike" kern="1200" cap="none" spc="0" normalizeH="0" baseline="0" noProof="0" dirty="0" smtClean="0">
                <a:ln>
                  <a:noFill/>
                </a:ln>
                <a:solidFill>
                  <a:srgbClr val="000066"/>
                </a:solidFill>
                <a:effectLst/>
                <a:uLnTx/>
                <a:uFillTx/>
                <a:latin typeface="Calibri"/>
                <a:ea typeface="+mn-ea"/>
                <a:cs typeface="Calibri"/>
              </a:rPr>
              <a:t> – goals, </a:t>
            </a:r>
          </a:p>
          <a:p>
            <a:pPr marR="0" lvl="0" indent="-228600" algn="l" defTabSz="457200" rtl="0" eaLnBrk="1" fontAlgn="auto" latinLnBrk="0" hangingPunct="1">
              <a:spcBef>
                <a:spcPts val="0"/>
              </a:spcBef>
              <a:spcAft>
                <a:spcPts val="0"/>
              </a:spcAft>
              <a:buClr>
                <a:schemeClr val="tx1"/>
              </a:buClr>
              <a:buSzTx/>
              <a:tabLst/>
              <a:defRPr/>
            </a:pPr>
            <a:r>
              <a:rPr lang="en-US" sz="2800" dirty="0" smtClean="0">
                <a:solidFill>
                  <a:srgbClr val="000066"/>
                </a:solidFill>
                <a:latin typeface="Calibri"/>
                <a:ea typeface="+mn-ea"/>
                <a:cs typeface="Calibri"/>
              </a:rPr>
              <a:t>   </a:t>
            </a:r>
            <a:r>
              <a:rPr kumimoji="0" lang="en-US" sz="2800" b="0" i="0" u="none" strike="noStrike" kern="1200" cap="none" spc="0" normalizeH="0" baseline="0" noProof="0" dirty="0" smtClean="0">
                <a:ln>
                  <a:noFill/>
                </a:ln>
                <a:solidFill>
                  <a:srgbClr val="000066"/>
                </a:solidFill>
                <a:effectLst/>
                <a:uLnTx/>
                <a:uFillTx/>
                <a:latin typeface="Calibri"/>
                <a:ea typeface="+mn-ea"/>
                <a:cs typeface="Calibri"/>
              </a:rPr>
              <a:t>assessment, methods, and materials; then on </a:t>
            </a:r>
          </a:p>
          <a:p>
            <a:pPr marR="0" lvl="0" indent="-228600" algn="l" defTabSz="457200" rtl="0" eaLnBrk="1" fontAlgn="auto" latinLnBrk="0" hangingPunct="1">
              <a:spcBef>
                <a:spcPts val="0"/>
              </a:spcBef>
              <a:spcAft>
                <a:spcPts val="0"/>
              </a:spcAft>
              <a:buClr>
                <a:schemeClr val="tx1"/>
              </a:buClr>
              <a:buSzTx/>
              <a:tabLst/>
              <a:defRPr/>
            </a:pPr>
            <a:r>
              <a:rPr lang="en-US" sz="2800" dirty="0" smtClean="0">
                <a:solidFill>
                  <a:srgbClr val="000066"/>
                </a:solidFill>
                <a:latin typeface="Calibri"/>
                <a:ea typeface="+mn-ea"/>
                <a:cs typeface="Calibri"/>
              </a:rPr>
              <a:t>   </a:t>
            </a:r>
            <a:r>
              <a:rPr kumimoji="0" lang="en-US" sz="2800" b="0" i="0" u="none" strike="noStrike" kern="1200" cap="none" spc="0" normalizeH="0" baseline="0" noProof="0" dirty="0" smtClean="0">
                <a:ln>
                  <a:noFill/>
                </a:ln>
                <a:solidFill>
                  <a:srgbClr val="000066"/>
                </a:solidFill>
                <a:effectLst/>
                <a:uLnTx/>
                <a:uFillTx/>
                <a:latin typeface="Calibri"/>
                <a:ea typeface="+mn-ea"/>
                <a:cs typeface="Calibri"/>
              </a:rPr>
              <a:t>individual students</a:t>
            </a:r>
          </a:p>
          <a:p>
            <a:pPr marL="228600" marR="0" lvl="0" indent="-228600" algn="l" defTabSz="457200" rtl="0" eaLnBrk="1" fontAlgn="auto" latinLnBrk="0" hangingPunct="1">
              <a:lnSpc>
                <a:spcPct val="100000"/>
              </a:lnSpc>
              <a:spcBef>
                <a:spcPct val="20000"/>
              </a:spcBef>
              <a:spcAft>
                <a:spcPts val="0"/>
              </a:spcAft>
              <a:buClr>
                <a:schemeClr val="accent2">
                  <a:lumMod val="50000"/>
                </a:schemeClr>
              </a:buClr>
              <a:buSzTx/>
              <a:buFont typeface="Arial"/>
              <a:buChar char="•"/>
              <a:tabLst/>
              <a:defRPr/>
            </a:pPr>
            <a:endParaRPr kumimoji="0" lang="en-US" sz="2800" b="0" i="0" u="none" strike="noStrike" kern="1200" cap="none" spc="0" normalizeH="0" baseline="0" noProof="0" dirty="0" smtClean="0">
              <a:ln>
                <a:noFill/>
              </a:ln>
              <a:solidFill>
                <a:srgbClr val="000000"/>
              </a:solidFill>
              <a:effectLst/>
              <a:uLnTx/>
              <a:uFillTx/>
              <a:ea typeface="+mn-ea"/>
              <a:cs typeface="Century Gothic"/>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dirty="0">
              <a:ln>
                <a:noFill/>
              </a:ln>
              <a:solidFill>
                <a:srgbClr val="000000"/>
              </a:solidFill>
              <a:effectLst/>
              <a:uLnTx/>
              <a:uFillTx/>
              <a:ea typeface="+mn-ea"/>
              <a:cs typeface="Century Gothic"/>
            </a:endParaRPr>
          </a:p>
        </p:txBody>
      </p:sp>
      <p:sp>
        <p:nvSpPr>
          <p:cNvPr id="9" name="Rectangle 8"/>
          <p:cNvSpPr/>
          <p:nvPr/>
        </p:nvSpPr>
        <p:spPr>
          <a:xfrm>
            <a:off x="1524000" y="533400"/>
            <a:ext cx="7620000" cy="707886"/>
          </a:xfrm>
          <a:prstGeom prst="rect">
            <a:avLst/>
          </a:prstGeom>
        </p:spPr>
        <p:txBody>
          <a:bodyPr wrap="square">
            <a:spAutoFit/>
          </a:bodyPr>
          <a:lstStyle/>
          <a:p>
            <a:pPr algn="ctr"/>
            <a:r>
              <a:rPr lang="en-US" sz="4000" dirty="0" smtClean="0">
                <a:solidFill>
                  <a:srgbClr val="800000"/>
                </a:solidFill>
                <a:latin typeface="+mj-lt"/>
                <a:cs typeface="Century Gothic"/>
              </a:rPr>
              <a:t>Five UDL Take-</a:t>
            </a:r>
            <a:r>
              <a:rPr lang="en-US" sz="4000" dirty="0" err="1" smtClean="0">
                <a:solidFill>
                  <a:srgbClr val="800000"/>
                </a:solidFill>
                <a:latin typeface="+mj-lt"/>
                <a:cs typeface="Century Gothic"/>
              </a:rPr>
              <a:t>Aways</a:t>
            </a:r>
            <a:endParaRPr lang="en-US" sz="4000" dirty="0">
              <a:solidFill>
                <a:srgbClr val="800000"/>
              </a:solidFill>
              <a:latin typeface="+mj-lt"/>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1828800" y="381000"/>
            <a:ext cx="7162800" cy="1143000"/>
          </a:xfrm>
        </p:spPr>
        <p:txBody>
          <a:bodyPr/>
          <a:lstStyle/>
          <a:p>
            <a:pPr>
              <a:defRPr/>
            </a:pPr>
            <a:r>
              <a:rPr lang="en-US" altLang="en-US" dirty="0" smtClean="0">
                <a:latin typeface="+mj-lt"/>
                <a:ea typeface="Calibri" pitchFamily="-65" charset="0"/>
                <a:cs typeface="Calibri" pitchFamily="-65" charset="0"/>
              </a:rPr>
              <a:t>Instructional Planning </a:t>
            </a:r>
            <a:br>
              <a:rPr lang="en-US" altLang="en-US" dirty="0" smtClean="0">
                <a:latin typeface="+mj-lt"/>
                <a:ea typeface="Calibri" pitchFamily="-65" charset="0"/>
                <a:cs typeface="Calibri" pitchFamily="-65" charset="0"/>
              </a:rPr>
            </a:br>
            <a:r>
              <a:rPr lang="en-US" altLang="en-US" dirty="0" smtClean="0">
                <a:latin typeface="+mj-lt"/>
                <a:ea typeface="Calibri" pitchFamily="-65" charset="0"/>
                <a:cs typeface="Calibri" pitchFamily="-65" charset="0"/>
              </a:rPr>
              <a:t>and Supports</a:t>
            </a:r>
          </a:p>
        </p:txBody>
      </p:sp>
      <p:pic>
        <p:nvPicPr>
          <p:cNvPr id="6" name="Picture 5" descr="Screen Shot 2015-02-07 at 5.26.17 PM.png"/>
          <p:cNvPicPr>
            <a:picLocks noChangeAspect="1"/>
          </p:cNvPicPr>
          <p:nvPr/>
        </p:nvPicPr>
        <p:blipFill>
          <a:blip r:embed="rId2"/>
          <a:stretch>
            <a:fillRect/>
          </a:stretch>
        </p:blipFill>
        <p:spPr>
          <a:xfrm>
            <a:off x="2209801" y="1981200"/>
            <a:ext cx="5791200" cy="4458988"/>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524000" y="228600"/>
            <a:ext cx="7620000" cy="1323439"/>
          </a:xfrm>
          <a:prstGeom prst="rect">
            <a:avLst/>
          </a:prstGeom>
        </p:spPr>
        <p:txBody>
          <a:bodyPr wrap="square">
            <a:spAutoFit/>
          </a:bodyPr>
          <a:lstStyle/>
          <a:p>
            <a:pPr algn="ctr"/>
            <a:r>
              <a:rPr lang="en-US" sz="4000" dirty="0" smtClean="0">
                <a:solidFill>
                  <a:srgbClr val="800000"/>
                </a:solidFill>
                <a:latin typeface="+mj-lt"/>
                <a:cs typeface="Century Gothic"/>
              </a:rPr>
              <a:t>Common Core State Standards Implicit Considerations</a:t>
            </a:r>
            <a:endParaRPr lang="en-US" sz="4000" dirty="0">
              <a:solidFill>
                <a:srgbClr val="800000"/>
              </a:solidFill>
              <a:latin typeface="+mj-lt"/>
            </a:endParaRPr>
          </a:p>
        </p:txBody>
      </p:sp>
      <p:sp>
        <p:nvSpPr>
          <p:cNvPr id="12" name="Text Placeholder 2"/>
          <p:cNvSpPr txBox="1">
            <a:spLocks/>
          </p:cNvSpPr>
          <p:nvPr/>
        </p:nvSpPr>
        <p:spPr>
          <a:xfrm>
            <a:off x="4648200" y="2286000"/>
            <a:ext cx="4343400" cy="3810001"/>
          </a:xfrm>
          <a:prstGeom prst="rect">
            <a:avLst/>
          </a:prstGeom>
        </p:spPr>
        <p:txBody>
          <a:bodyPr vert="horz" lIns="0" tIns="0" rIns="0" bIns="0" rtlCol="0">
            <a:noAutofit/>
          </a:bodyPr>
          <a:lstStyle/>
          <a:p>
            <a:pPr marL="0" marR="0" lvl="0" indent="0" algn="l" defTabSz="457200" rtl="0" eaLnBrk="1" fontAlgn="auto" latinLnBrk="0" hangingPunct="1">
              <a:lnSpc>
                <a:spcPct val="100000"/>
              </a:lnSpc>
              <a:spcBef>
                <a:spcPts val="1152"/>
              </a:spcBef>
              <a:spcAft>
                <a:spcPts val="600"/>
              </a:spcAft>
              <a:buClrTx/>
              <a:buSzTx/>
              <a:buFont typeface="Arial"/>
              <a:buNone/>
              <a:tabLst/>
              <a:defRPr/>
            </a:pPr>
            <a:r>
              <a:rPr kumimoji="0" lang="en-US" sz="2800" i="0" u="none" strike="noStrike" kern="1200" cap="none" spc="0" normalizeH="0" baseline="0" noProof="0" dirty="0" smtClean="0">
                <a:ln>
                  <a:noFill/>
                </a:ln>
                <a:effectLst/>
                <a:uLnTx/>
                <a:uFillTx/>
                <a:latin typeface="Calibri"/>
                <a:ea typeface="+mn-ea"/>
                <a:cs typeface="Calibri"/>
              </a:rPr>
              <a:t>Communicative Competence</a:t>
            </a:r>
          </a:p>
          <a:p>
            <a:pPr marL="0" marR="0" lvl="0" indent="0" algn="l" defTabSz="457200" rtl="0" eaLnBrk="1" fontAlgn="auto" latinLnBrk="0" hangingPunct="1">
              <a:lnSpc>
                <a:spcPct val="100000"/>
              </a:lnSpc>
              <a:spcBef>
                <a:spcPts val="1152"/>
              </a:spcBef>
              <a:spcAft>
                <a:spcPts val="600"/>
              </a:spcAft>
              <a:buClrTx/>
              <a:buSzTx/>
              <a:buFont typeface="Arial"/>
              <a:buNone/>
              <a:tabLst/>
              <a:defRPr/>
            </a:pPr>
            <a:r>
              <a:rPr kumimoji="0" lang="en-US" sz="2800" i="0" u="none" strike="noStrike" kern="1200" cap="none" spc="0" normalizeH="0" baseline="0" noProof="0" dirty="0" smtClean="0">
                <a:ln>
                  <a:noFill/>
                </a:ln>
                <a:effectLst/>
                <a:uLnTx/>
                <a:uFillTx/>
                <a:latin typeface="Calibri"/>
                <a:ea typeface="+mn-ea"/>
                <a:cs typeface="Calibri"/>
              </a:rPr>
              <a:t>Self-Advocacy</a:t>
            </a:r>
          </a:p>
          <a:p>
            <a:pPr marL="0" marR="0" lvl="0" indent="0" algn="l" defTabSz="457200" rtl="0" eaLnBrk="1" fontAlgn="auto" latinLnBrk="0" hangingPunct="1">
              <a:lnSpc>
                <a:spcPct val="100000"/>
              </a:lnSpc>
              <a:spcBef>
                <a:spcPts val="1152"/>
              </a:spcBef>
              <a:spcAft>
                <a:spcPts val="600"/>
              </a:spcAft>
              <a:buClrTx/>
              <a:buSzTx/>
              <a:buFont typeface="Arial"/>
              <a:buNone/>
              <a:tabLst/>
              <a:defRPr/>
            </a:pPr>
            <a:r>
              <a:rPr kumimoji="0" lang="en-US" sz="2800" i="0" u="none" strike="noStrike" kern="1200" cap="none" spc="0" normalizeH="0" baseline="0" noProof="0" dirty="0" smtClean="0">
                <a:ln>
                  <a:noFill/>
                </a:ln>
                <a:effectLst/>
                <a:uLnTx/>
                <a:uFillTx/>
                <a:latin typeface="Calibri"/>
                <a:ea typeface="+mn-ea"/>
                <a:cs typeface="Calibri"/>
              </a:rPr>
              <a:t>Self-Determination</a:t>
            </a:r>
          </a:p>
          <a:p>
            <a:pPr marL="0" marR="0" lvl="0" indent="0" algn="l" defTabSz="457200" rtl="0" eaLnBrk="1" fontAlgn="auto" latinLnBrk="0" hangingPunct="1">
              <a:lnSpc>
                <a:spcPct val="100000"/>
              </a:lnSpc>
              <a:spcBef>
                <a:spcPts val="1152"/>
              </a:spcBef>
              <a:spcAft>
                <a:spcPts val="600"/>
              </a:spcAft>
              <a:buClrTx/>
              <a:buSzTx/>
              <a:buFont typeface="Arial"/>
              <a:buNone/>
              <a:tabLst/>
              <a:defRPr/>
            </a:pPr>
            <a:r>
              <a:rPr kumimoji="0" lang="en-US" sz="2800" i="0" u="none" strike="noStrike" kern="1200" cap="none" spc="0" normalizeH="0" baseline="0" noProof="0" dirty="0" smtClean="0">
                <a:ln>
                  <a:noFill/>
                </a:ln>
                <a:effectLst/>
                <a:uLnTx/>
                <a:uFillTx/>
                <a:latin typeface="Calibri"/>
                <a:ea typeface="+mn-ea"/>
                <a:cs typeface="Calibri"/>
              </a:rPr>
              <a:t>Executive Functions</a:t>
            </a:r>
          </a:p>
          <a:p>
            <a:pPr marL="0" marR="0" lvl="0" indent="0" algn="l" defTabSz="457200" rtl="0" eaLnBrk="1" fontAlgn="auto" latinLnBrk="0" hangingPunct="1">
              <a:lnSpc>
                <a:spcPct val="100000"/>
              </a:lnSpc>
              <a:spcBef>
                <a:spcPts val="1152"/>
              </a:spcBef>
              <a:spcAft>
                <a:spcPts val="600"/>
              </a:spcAft>
              <a:buClrTx/>
              <a:buSzTx/>
              <a:buFont typeface="Arial"/>
              <a:buNone/>
              <a:tabLst/>
              <a:defRPr/>
            </a:pPr>
            <a:r>
              <a:rPr kumimoji="0" lang="en-US" sz="2800" i="0" u="none" strike="noStrike" kern="1200" cap="none" spc="0" normalizeH="0" baseline="0" noProof="0" dirty="0" smtClean="0">
                <a:ln>
                  <a:noFill/>
                </a:ln>
                <a:effectLst/>
                <a:uLnTx/>
                <a:uFillTx/>
                <a:latin typeface="Calibri"/>
                <a:ea typeface="+mn-ea"/>
                <a:cs typeface="Calibri"/>
              </a:rPr>
              <a:t>Social/Emotional Learning</a:t>
            </a:r>
          </a:p>
          <a:p>
            <a:pPr marL="0" marR="0" lvl="0" indent="0" algn="l" defTabSz="457200" rtl="0" eaLnBrk="1" fontAlgn="auto" latinLnBrk="0" hangingPunct="1">
              <a:lnSpc>
                <a:spcPct val="100000"/>
              </a:lnSpc>
              <a:spcBef>
                <a:spcPts val="1152"/>
              </a:spcBef>
              <a:spcAft>
                <a:spcPts val="600"/>
              </a:spcAft>
              <a:buClrTx/>
              <a:buSzTx/>
              <a:buFont typeface="Arial"/>
              <a:buNone/>
              <a:tabLst/>
              <a:defRPr/>
            </a:pPr>
            <a:r>
              <a:rPr kumimoji="0" lang="en-US" sz="2800" i="0" u="none" strike="noStrike" kern="1200" cap="none" spc="0" normalizeH="0" baseline="0" noProof="0" dirty="0" smtClean="0">
                <a:ln>
                  <a:noFill/>
                </a:ln>
                <a:effectLst/>
                <a:uLnTx/>
                <a:uFillTx/>
                <a:latin typeface="Calibri"/>
                <a:ea typeface="+mn-ea"/>
                <a:cs typeface="Calibri"/>
              </a:rPr>
              <a:t>Behavioral Expectations</a:t>
            </a:r>
            <a:endParaRPr kumimoji="0" lang="en-US" sz="2800" i="0" u="none" strike="noStrike" kern="1200" cap="none" spc="0" normalizeH="0" baseline="0" noProof="0" dirty="0">
              <a:ln>
                <a:noFill/>
              </a:ln>
              <a:effectLst/>
              <a:uLnTx/>
              <a:uFillTx/>
              <a:latin typeface="Calibri"/>
              <a:ea typeface="+mn-ea"/>
              <a:cs typeface="Calibri"/>
            </a:endParaRPr>
          </a:p>
        </p:txBody>
      </p:sp>
      <p:pic>
        <p:nvPicPr>
          <p:cNvPr id="13" name="Picture 12" descr="Screen Shot 2015-01-02 at 12.22.34 PM.png"/>
          <p:cNvPicPr>
            <a:picLocks noChangeAspect="1"/>
          </p:cNvPicPr>
          <p:nvPr/>
        </p:nvPicPr>
        <p:blipFill>
          <a:blip r:embed="rId2"/>
          <a:stretch>
            <a:fillRect/>
          </a:stretch>
        </p:blipFill>
        <p:spPr>
          <a:xfrm>
            <a:off x="1600200" y="2971800"/>
            <a:ext cx="2827176" cy="2743200"/>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524000" y="533400"/>
            <a:ext cx="7620000" cy="769441"/>
          </a:xfrm>
          <a:prstGeom prst="rect">
            <a:avLst/>
          </a:prstGeom>
        </p:spPr>
        <p:txBody>
          <a:bodyPr wrap="square">
            <a:spAutoFit/>
          </a:bodyPr>
          <a:lstStyle/>
          <a:p>
            <a:pPr algn="ctr"/>
            <a:r>
              <a:rPr lang="en-US" sz="4400" dirty="0" smtClean="0">
                <a:solidFill>
                  <a:srgbClr val="800000"/>
                </a:solidFill>
                <a:latin typeface="+mj-lt"/>
                <a:cs typeface="Century Gothic"/>
              </a:rPr>
              <a:t>What is Universal Design?</a:t>
            </a:r>
            <a:endParaRPr lang="en-US" sz="4400" dirty="0">
              <a:solidFill>
                <a:srgbClr val="800000"/>
              </a:solidFill>
              <a:latin typeface="+mj-lt"/>
            </a:endParaRPr>
          </a:p>
        </p:txBody>
      </p:sp>
      <p:sp>
        <p:nvSpPr>
          <p:cNvPr id="8" name="Rectangle 2"/>
          <p:cNvSpPr txBox="1">
            <a:spLocks noChangeArrowheads="1"/>
          </p:cNvSpPr>
          <p:nvPr/>
        </p:nvSpPr>
        <p:spPr bwMode="auto">
          <a:xfrm>
            <a:off x="1524000" y="2133600"/>
            <a:ext cx="3975099"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177800" marR="0" lvl="0" indent="-177800" algn="l" defTabSz="914400" rtl="0" eaLnBrk="0" fontAlgn="base" latinLnBrk="0" hangingPunct="0">
              <a:lnSpc>
                <a:spcPct val="100000"/>
              </a:lnSpc>
              <a:spcBef>
                <a:spcPts val="300"/>
              </a:spcBef>
              <a:spcAft>
                <a:spcPct val="0"/>
              </a:spcAft>
              <a:buClr>
                <a:schemeClr val="tx1"/>
              </a:buClr>
              <a:buSzTx/>
              <a:buFont typeface="Georgia" pitchFamily="18" charset="0"/>
              <a:buChar char="•"/>
              <a:tabLst/>
              <a:defRPr/>
            </a:pPr>
            <a:r>
              <a:rPr kumimoji="0" lang="en-US" sz="3000" i="0" u="none" strike="noStrike" kern="1200" cap="none" spc="0" normalizeH="0" baseline="0" noProof="0" dirty="0" smtClean="0">
                <a:ln>
                  <a:noFill/>
                </a:ln>
                <a:solidFill>
                  <a:srgbClr val="000066"/>
                </a:solidFill>
                <a:effectLst/>
                <a:uLnTx/>
                <a:uFillTx/>
                <a:latin typeface="Calibri"/>
                <a:cs typeface="Calibri"/>
              </a:rPr>
              <a:t>Ramps</a:t>
            </a:r>
          </a:p>
          <a:p>
            <a:pPr marL="177800" marR="0" lvl="0" indent="-177800" algn="l" defTabSz="914400" rtl="0" eaLnBrk="0" fontAlgn="base" latinLnBrk="0" hangingPunct="0">
              <a:lnSpc>
                <a:spcPct val="100000"/>
              </a:lnSpc>
              <a:spcBef>
                <a:spcPts val="300"/>
              </a:spcBef>
              <a:spcAft>
                <a:spcPct val="0"/>
              </a:spcAft>
              <a:buClr>
                <a:schemeClr val="hlink"/>
              </a:buClr>
              <a:buSzTx/>
              <a:tabLst/>
              <a:defRPr/>
            </a:pPr>
            <a:endParaRPr kumimoji="0" lang="en-US" sz="1400" i="0" u="none" strike="noStrike" kern="1200" cap="none" spc="0" normalizeH="0" baseline="0" noProof="0" dirty="0" smtClean="0">
              <a:ln>
                <a:noFill/>
              </a:ln>
              <a:solidFill>
                <a:srgbClr val="000066"/>
              </a:solidFill>
              <a:effectLst/>
              <a:uLnTx/>
              <a:uFillTx/>
              <a:latin typeface="Calibri"/>
              <a:cs typeface="Calibri"/>
            </a:endParaRPr>
          </a:p>
          <a:p>
            <a:pPr marL="177800" marR="0" lvl="0" indent="-177800" algn="l" defTabSz="914400" rtl="0" eaLnBrk="0" fontAlgn="base" latinLnBrk="0" hangingPunct="0">
              <a:lnSpc>
                <a:spcPct val="100000"/>
              </a:lnSpc>
              <a:spcBef>
                <a:spcPts val="300"/>
              </a:spcBef>
              <a:spcAft>
                <a:spcPct val="0"/>
              </a:spcAft>
              <a:buClr>
                <a:schemeClr val="tx1"/>
              </a:buClr>
              <a:buSzTx/>
              <a:buFont typeface="Georgia" pitchFamily="18" charset="0"/>
              <a:buChar char="•"/>
              <a:tabLst/>
              <a:defRPr/>
            </a:pPr>
            <a:r>
              <a:rPr kumimoji="0" lang="en-US" sz="3000" i="0" u="none" strike="noStrike" kern="1200" cap="none" spc="0" normalizeH="0" baseline="0" noProof="0" dirty="0" smtClean="0">
                <a:ln>
                  <a:noFill/>
                </a:ln>
                <a:solidFill>
                  <a:srgbClr val="000066"/>
                </a:solidFill>
                <a:effectLst/>
                <a:uLnTx/>
                <a:uFillTx/>
                <a:latin typeface="Calibri"/>
                <a:cs typeface="Calibri"/>
              </a:rPr>
              <a:t>Curb Cuts</a:t>
            </a:r>
          </a:p>
          <a:p>
            <a:pPr marL="177800" marR="0" lvl="0" indent="-177800" algn="l" defTabSz="914400" rtl="0" eaLnBrk="0" fontAlgn="base" latinLnBrk="0" hangingPunct="0">
              <a:lnSpc>
                <a:spcPct val="100000"/>
              </a:lnSpc>
              <a:spcBef>
                <a:spcPts val="300"/>
              </a:spcBef>
              <a:spcAft>
                <a:spcPct val="0"/>
              </a:spcAft>
              <a:buClr>
                <a:schemeClr val="hlink"/>
              </a:buClr>
              <a:buSzTx/>
              <a:tabLst/>
              <a:defRPr/>
            </a:pPr>
            <a:endParaRPr kumimoji="0" lang="en-US" sz="1400" i="0" u="none" strike="noStrike" kern="1200" cap="none" spc="0" normalizeH="0" baseline="0" noProof="0" dirty="0" smtClean="0">
              <a:ln>
                <a:noFill/>
              </a:ln>
              <a:solidFill>
                <a:srgbClr val="000066"/>
              </a:solidFill>
              <a:effectLst/>
              <a:uLnTx/>
              <a:uFillTx/>
              <a:latin typeface="Calibri"/>
              <a:cs typeface="Calibri"/>
            </a:endParaRPr>
          </a:p>
          <a:p>
            <a:pPr marL="177800" marR="0" lvl="0" indent="-177800" algn="l" defTabSz="914400" rtl="0" eaLnBrk="0" fontAlgn="base" latinLnBrk="0" hangingPunct="0">
              <a:lnSpc>
                <a:spcPct val="100000"/>
              </a:lnSpc>
              <a:spcBef>
                <a:spcPts val="300"/>
              </a:spcBef>
              <a:spcAft>
                <a:spcPct val="0"/>
              </a:spcAft>
              <a:buClr>
                <a:schemeClr val="tx1"/>
              </a:buClr>
              <a:buSzTx/>
              <a:buFont typeface="Georgia" pitchFamily="18" charset="0"/>
              <a:buChar char="•"/>
              <a:tabLst/>
              <a:defRPr/>
            </a:pPr>
            <a:r>
              <a:rPr kumimoji="0" lang="en-US" sz="3000" i="0" u="none" strike="noStrike" kern="1200" cap="none" spc="0" normalizeH="0" baseline="0" noProof="0" dirty="0" smtClean="0">
                <a:ln>
                  <a:noFill/>
                </a:ln>
                <a:solidFill>
                  <a:srgbClr val="000066"/>
                </a:solidFill>
                <a:effectLst/>
                <a:uLnTx/>
                <a:uFillTx/>
                <a:latin typeface="Calibri"/>
                <a:cs typeface="Calibri"/>
              </a:rPr>
              <a:t>Electric Doors</a:t>
            </a:r>
          </a:p>
          <a:p>
            <a:pPr marL="177800" marR="0" lvl="0" indent="-177800" algn="l" defTabSz="914400" rtl="0" eaLnBrk="0" fontAlgn="base" latinLnBrk="0" hangingPunct="0">
              <a:lnSpc>
                <a:spcPct val="100000"/>
              </a:lnSpc>
              <a:spcBef>
                <a:spcPts val="300"/>
              </a:spcBef>
              <a:spcAft>
                <a:spcPct val="0"/>
              </a:spcAft>
              <a:buClr>
                <a:schemeClr val="hlink"/>
              </a:buClr>
              <a:buSzTx/>
              <a:buFont typeface="Georgia" pitchFamily="18" charset="0"/>
              <a:buChar char="•"/>
              <a:tabLst/>
              <a:defRPr/>
            </a:pPr>
            <a:endParaRPr kumimoji="0" lang="en-US" sz="1400" i="0" u="none" strike="noStrike" kern="1200" cap="none" spc="0" normalizeH="0" baseline="0" noProof="0" dirty="0" smtClean="0">
              <a:ln>
                <a:noFill/>
              </a:ln>
              <a:solidFill>
                <a:srgbClr val="000066"/>
              </a:solidFill>
              <a:effectLst/>
              <a:uLnTx/>
              <a:uFillTx/>
              <a:latin typeface="Calibri"/>
              <a:cs typeface="Calibri"/>
            </a:endParaRPr>
          </a:p>
          <a:p>
            <a:pPr marL="177800" marR="0" lvl="0" indent="-177800" algn="l" defTabSz="914400" rtl="0" eaLnBrk="0" fontAlgn="base" latinLnBrk="0" hangingPunct="0">
              <a:lnSpc>
                <a:spcPct val="100000"/>
              </a:lnSpc>
              <a:spcBef>
                <a:spcPts val="300"/>
              </a:spcBef>
              <a:spcAft>
                <a:spcPct val="0"/>
              </a:spcAft>
              <a:buClr>
                <a:schemeClr val="tx1"/>
              </a:buClr>
              <a:buSzTx/>
              <a:buFont typeface="Georgia" pitchFamily="18" charset="0"/>
              <a:buChar char="•"/>
              <a:tabLst/>
              <a:defRPr/>
            </a:pPr>
            <a:r>
              <a:rPr kumimoji="0" lang="en-US" sz="3000" i="0" u="none" strike="noStrike" kern="1200" cap="none" spc="0" normalizeH="0" baseline="0" noProof="0" dirty="0" smtClean="0">
                <a:ln>
                  <a:noFill/>
                </a:ln>
                <a:solidFill>
                  <a:srgbClr val="000066"/>
                </a:solidFill>
                <a:effectLst/>
                <a:uLnTx/>
                <a:uFillTx/>
                <a:latin typeface="Calibri"/>
                <a:cs typeface="Calibri"/>
              </a:rPr>
              <a:t>Captions on Television</a:t>
            </a:r>
          </a:p>
          <a:p>
            <a:pPr marL="177800" marR="0" lvl="0" indent="-177800" algn="l" defTabSz="914400" rtl="0" eaLnBrk="0" fontAlgn="base" latinLnBrk="0" hangingPunct="0">
              <a:lnSpc>
                <a:spcPct val="100000"/>
              </a:lnSpc>
              <a:spcBef>
                <a:spcPts val="300"/>
              </a:spcBef>
              <a:spcAft>
                <a:spcPct val="0"/>
              </a:spcAft>
              <a:buClr>
                <a:schemeClr val="hlink"/>
              </a:buClr>
              <a:buSzTx/>
              <a:buFont typeface="Georgia" pitchFamily="18" charset="0"/>
              <a:buChar char="•"/>
              <a:tabLst/>
              <a:defRPr/>
            </a:pPr>
            <a:endParaRPr kumimoji="0" lang="en-US" sz="1400" i="0" u="none" strike="noStrike" kern="1200" cap="none" spc="0" normalizeH="0" baseline="0" noProof="0" dirty="0" smtClean="0">
              <a:ln>
                <a:noFill/>
              </a:ln>
              <a:solidFill>
                <a:srgbClr val="000066"/>
              </a:solidFill>
              <a:effectLst/>
              <a:uLnTx/>
              <a:uFillTx/>
              <a:latin typeface="Calibri"/>
              <a:cs typeface="Calibri"/>
            </a:endParaRPr>
          </a:p>
          <a:p>
            <a:pPr marL="177800" marR="0" lvl="0" indent="-177800" algn="l" defTabSz="914400" rtl="0" eaLnBrk="0" fontAlgn="base" latinLnBrk="0" hangingPunct="0">
              <a:lnSpc>
                <a:spcPct val="100000"/>
              </a:lnSpc>
              <a:spcBef>
                <a:spcPts val="300"/>
              </a:spcBef>
              <a:spcAft>
                <a:spcPct val="0"/>
              </a:spcAft>
              <a:buClr>
                <a:schemeClr val="tx1"/>
              </a:buClr>
              <a:buSzTx/>
              <a:buFont typeface="Georgia" pitchFamily="18" charset="0"/>
              <a:buChar char="•"/>
              <a:tabLst/>
              <a:defRPr/>
            </a:pPr>
            <a:r>
              <a:rPr kumimoji="0" lang="en-US" sz="3000" i="0" u="none" strike="noStrike" kern="1200" cap="none" spc="0" normalizeH="0" baseline="0" noProof="0" dirty="0" smtClean="0">
                <a:ln>
                  <a:noFill/>
                </a:ln>
                <a:solidFill>
                  <a:srgbClr val="000066"/>
                </a:solidFill>
                <a:effectLst/>
                <a:uLnTx/>
                <a:uFillTx/>
                <a:latin typeface="Calibri"/>
                <a:cs typeface="Calibri"/>
              </a:rPr>
              <a:t>Easy Grip Tools…</a:t>
            </a:r>
          </a:p>
          <a:p>
            <a:pPr marL="177800" marR="0" lvl="0" indent="-177800" algn="l" defTabSz="914400" rtl="0" eaLnBrk="0" fontAlgn="base" latinLnBrk="0" hangingPunct="0">
              <a:lnSpc>
                <a:spcPct val="100000"/>
              </a:lnSpc>
              <a:spcBef>
                <a:spcPts val="300"/>
              </a:spcBef>
              <a:spcAft>
                <a:spcPct val="0"/>
              </a:spcAft>
              <a:buClr>
                <a:srgbClr val="0033CC"/>
              </a:buClr>
              <a:buSzTx/>
              <a:buFont typeface="Wingdings" charset="0"/>
              <a:buNone/>
              <a:tabLst/>
              <a:defRPr/>
            </a:pPr>
            <a:endParaRPr kumimoji="0" lang="en-US" sz="2400" i="0" u="none" strike="noStrike" kern="1200" cap="none" spc="0" normalizeH="0" baseline="0" noProof="0" dirty="0" smtClean="0">
              <a:ln>
                <a:noFill/>
              </a:ln>
              <a:solidFill>
                <a:srgbClr val="000066"/>
              </a:solidFill>
              <a:effectLst/>
              <a:uLnTx/>
              <a:uFillTx/>
              <a:latin typeface="Calibri"/>
              <a:ea typeface="+mn-ea"/>
              <a:cs typeface="Calibri"/>
            </a:endParaRPr>
          </a:p>
          <a:p>
            <a:pPr marL="177800" marR="0" lvl="0" indent="-177800" algn="l" defTabSz="914400" rtl="0" eaLnBrk="0" fontAlgn="base" latinLnBrk="0" hangingPunct="0">
              <a:lnSpc>
                <a:spcPct val="100000"/>
              </a:lnSpc>
              <a:spcBef>
                <a:spcPts val="300"/>
              </a:spcBef>
              <a:spcAft>
                <a:spcPct val="0"/>
              </a:spcAft>
              <a:buClr>
                <a:srgbClr val="0033CC"/>
              </a:buClr>
              <a:buSzTx/>
              <a:buFont typeface="Wingdings" charset="0"/>
              <a:buNone/>
              <a:tabLst/>
              <a:defRPr/>
            </a:pPr>
            <a:endParaRPr kumimoji="0" lang="en-US" sz="2000" i="1" u="none" strike="noStrike" kern="1200" cap="none" spc="0" normalizeH="0" baseline="0" noProof="0" dirty="0">
              <a:ln>
                <a:noFill/>
              </a:ln>
              <a:solidFill>
                <a:srgbClr val="000066"/>
              </a:solidFill>
              <a:effectLst/>
              <a:uLnTx/>
              <a:uFillTx/>
              <a:latin typeface="Calibri"/>
              <a:ea typeface="+mn-ea"/>
              <a:cs typeface="Calibri"/>
            </a:endParaRPr>
          </a:p>
        </p:txBody>
      </p:sp>
      <p:pic>
        <p:nvPicPr>
          <p:cNvPr id="11" name="Picture 10" descr="Screen Shot 2015-02-07 at 1.14.20 PM.png"/>
          <p:cNvPicPr>
            <a:picLocks noChangeAspect="1"/>
          </p:cNvPicPr>
          <p:nvPr/>
        </p:nvPicPr>
        <p:blipFill>
          <a:blip r:embed="rId2"/>
          <a:stretch>
            <a:fillRect/>
          </a:stretch>
        </p:blipFill>
        <p:spPr>
          <a:xfrm>
            <a:off x="5410200" y="1981200"/>
            <a:ext cx="3559823" cy="290195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524000" y="228600"/>
            <a:ext cx="7620000" cy="1323439"/>
          </a:xfrm>
          <a:prstGeom prst="rect">
            <a:avLst/>
          </a:prstGeom>
        </p:spPr>
        <p:txBody>
          <a:bodyPr wrap="square">
            <a:spAutoFit/>
          </a:bodyPr>
          <a:lstStyle/>
          <a:p>
            <a:pPr algn="ctr"/>
            <a:r>
              <a:rPr lang="en-US" sz="4000" dirty="0" smtClean="0">
                <a:solidFill>
                  <a:srgbClr val="800000"/>
                </a:solidFill>
                <a:latin typeface="+mj-lt"/>
                <a:cs typeface="Century Gothic"/>
              </a:rPr>
              <a:t>What is Universal </a:t>
            </a:r>
          </a:p>
          <a:p>
            <a:pPr algn="ctr"/>
            <a:r>
              <a:rPr lang="en-US" sz="4000" dirty="0" smtClean="0">
                <a:solidFill>
                  <a:srgbClr val="800000"/>
                </a:solidFill>
                <a:latin typeface="+mj-lt"/>
                <a:cs typeface="Century Gothic"/>
              </a:rPr>
              <a:t>Design for Learning?</a:t>
            </a:r>
            <a:endParaRPr lang="en-US" sz="4000" dirty="0">
              <a:solidFill>
                <a:srgbClr val="800000"/>
              </a:solidFill>
              <a:latin typeface="+mj-lt"/>
            </a:endParaRPr>
          </a:p>
        </p:txBody>
      </p:sp>
      <p:sp>
        <p:nvSpPr>
          <p:cNvPr id="6" name="Rectangle 5"/>
          <p:cNvSpPr/>
          <p:nvPr/>
        </p:nvSpPr>
        <p:spPr>
          <a:xfrm>
            <a:off x="1676400" y="2209800"/>
            <a:ext cx="7467600" cy="3539430"/>
          </a:xfrm>
          <a:prstGeom prst="rect">
            <a:avLst/>
          </a:prstGeom>
        </p:spPr>
        <p:txBody>
          <a:bodyPr wrap="square">
            <a:spAutoFit/>
          </a:bodyPr>
          <a:lstStyle/>
          <a:p>
            <a:pPr marL="342900" lvl="0" indent="-342900" defTabSz="457200" fontAlgn="auto">
              <a:spcBef>
                <a:spcPct val="20000"/>
              </a:spcBef>
              <a:spcAft>
                <a:spcPts val="0"/>
              </a:spcAft>
              <a:defRPr/>
            </a:pPr>
            <a:r>
              <a:rPr lang="en-US" sz="3200" dirty="0" smtClean="0">
                <a:solidFill>
                  <a:srgbClr val="000000"/>
                </a:solidFill>
                <a:latin typeface="Calibri"/>
                <a:cs typeface="Calibri"/>
              </a:rPr>
              <a:t>	</a:t>
            </a:r>
            <a:r>
              <a:rPr lang="en-US" sz="3200" dirty="0" smtClean="0">
                <a:solidFill>
                  <a:srgbClr val="000066"/>
                </a:solidFill>
                <a:latin typeface="Calibri"/>
                <a:cs typeface="Calibri"/>
              </a:rPr>
              <a:t>UDL provides a </a:t>
            </a:r>
            <a:r>
              <a:rPr lang="en-US" sz="3200" b="1" dirty="0" smtClean="0">
                <a:solidFill>
                  <a:srgbClr val="000066"/>
                </a:solidFill>
                <a:latin typeface="Calibri"/>
                <a:cs typeface="Calibri"/>
              </a:rPr>
              <a:t>blueprint for creating instructional (1) </a:t>
            </a:r>
            <a:r>
              <a:rPr lang="en-US" sz="3200" b="1" u="sng" dirty="0" smtClean="0">
                <a:solidFill>
                  <a:srgbClr val="000066"/>
                </a:solidFill>
                <a:latin typeface="Calibri"/>
                <a:cs typeface="Calibri"/>
              </a:rPr>
              <a:t>goals</a:t>
            </a:r>
            <a:r>
              <a:rPr lang="en-US" sz="3200" b="1" dirty="0" smtClean="0">
                <a:solidFill>
                  <a:srgbClr val="000066"/>
                </a:solidFill>
                <a:latin typeface="Calibri"/>
                <a:cs typeface="Calibri"/>
              </a:rPr>
              <a:t>, (2) </a:t>
            </a:r>
            <a:r>
              <a:rPr lang="en-US" sz="3200" b="1" u="sng" dirty="0" smtClean="0">
                <a:solidFill>
                  <a:srgbClr val="000066"/>
                </a:solidFill>
                <a:latin typeface="Calibri"/>
                <a:cs typeface="Calibri"/>
              </a:rPr>
              <a:t>assessments</a:t>
            </a:r>
            <a:r>
              <a:rPr lang="en-US" sz="3200" b="1" dirty="0" smtClean="0">
                <a:solidFill>
                  <a:srgbClr val="000066"/>
                </a:solidFill>
                <a:latin typeface="Calibri"/>
                <a:cs typeface="Calibri"/>
              </a:rPr>
              <a:t>, (3) </a:t>
            </a:r>
            <a:r>
              <a:rPr lang="en-US" sz="3200" b="1" u="sng" dirty="0" smtClean="0">
                <a:solidFill>
                  <a:srgbClr val="000066"/>
                </a:solidFill>
                <a:latin typeface="Calibri"/>
                <a:cs typeface="Calibri"/>
              </a:rPr>
              <a:t>methods</a:t>
            </a:r>
            <a:r>
              <a:rPr lang="en-US" sz="3200" b="1" dirty="0" smtClean="0">
                <a:solidFill>
                  <a:srgbClr val="000066"/>
                </a:solidFill>
                <a:latin typeface="Calibri"/>
                <a:cs typeface="Calibri"/>
              </a:rPr>
              <a:t>, (4) </a:t>
            </a:r>
            <a:r>
              <a:rPr lang="en-US" sz="3200" b="1" u="sng" dirty="0" smtClean="0">
                <a:solidFill>
                  <a:srgbClr val="000066"/>
                </a:solidFill>
                <a:latin typeface="Calibri"/>
                <a:cs typeface="Calibri"/>
              </a:rPr>
              <a:t>materials</a:t>
            </a:r>
            <a:r>
              <a:rPr lang="en-US" sz="3200" b="1" dirty="0" smtClean="0">
                <a:solidFill>
                  <a:srgbClr val="000066"/>
                </a:solidFill>
                <a:latin typeface="Calibri"/>
                <a:cs typeface="Calibri"/>
              </a:rPr>
              <a:t> </a:t>
            </a:r>
            <a:r>
              <a:rPr lang="en-US" sz="3200" dirty="0" smtClean="0">
                <a:solidFill>
                  <a:srgbClr val="000066"/>
                </a:solidFill>
                <a:latin typeface="Calibri"/>
                <a:cs typeface="Calibri"/>
              </a:rPr>
              <a:t>that work for everyone--not a single, one-size-fits-all solution but rather </a:t>
            </a:r>
            <a:r>
              <a:rPr lang="en-US" sz="3200" b="1" dirty="0" smtClean="0">
                <a:solidFill>
                  <a:srgbClr val="000066"/>
                </a:solidFill>
                <a:latin typeface="Calibri"/>
                <a:cs typeface="Calibri"/>
              </a:rPr>
              <a:t>flexible approaches that can be customized and adjusted for individual needs</a:t>
            </a:r>
            <a:r>
              <a:rPr lang="en-US" sz="3200" dirty="0" smtClean="0">
                <a:solidFill>
                  <a:srgbClr val="000066"/>
                </a:solidFill>
                <a:latin typeface="Calibri"/>
                <a:cs typeface="Calibri"/>
              </a:rPr>
              <a: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381000"/>
            <a:ext cx="8001000" cy="1143000"/>
          </a:xfrm>
        </p:spPr>
        <p:txBody>
          <a:bodyPr/>
          <a:lstStyle/>
          <a:p>
            <a:pPr>
              <a:defRPr/>
            </a:pPr>
            <a:r>
              <a:rPr lang="en-US" altLang="en-US" dirty="0" smtClean="0">
                <a:latin typeface="+mj-lt"/>
                <a:ea typeface="Calibri" pitchFamily="-65" charset="0"/>
                <a:cs typeface="Calibri" pitchFamily="-65" charset="0"/>
              </a:rPr>
              <a:t>UDL: Definition</a:t>
            </a:r>
          </a:p>
        </p:txBody>
      </p:sp>
      <p:sp>
        <p:nvSpPr>
          <p:cNvPr id="52227" name="Rectangle 3"/>
          <p:cNvSpPr>
            <a:spLocks noChangeArrowheads="1"/>
          </p:cNvSpPr>
          <p:nvPr/>
        </p:nvSpPr>
        <p:spPr bwMode="auto">
          <a:xfrm>
            <a:off x="1600200" y="1905000"/>
            <a:ext cx="7543800" cy="5170647"/>
          </a:xfrm>
          <a:prstGeom prst="rect">
            <a:avLst/>
          </a:prstGeom>
          <a:noFill/>
          <a:ln w="9525">
            <a:noFill/>
            <a:miter lim="800000"/>
            <a:headEnd/>
            <a:tailEnd/>
          </a:ln>
        </p:spPr>
        <p:txBody>
          <a:bodyPr>
            <a:prstTxWarp prst="textNoShape">
              <a:avLst/>
            </a:prstTxWarp>
            <a:spAutoFit/>
          </a:bodyPr>
          <a:lstStyle/>
          <a:p>
            <a:pPr eaLnBrk="0" hangingPunct="0"/>
            <a:r>
              <a:rPr lang="en-US" sz="3200" dirty="0">
                <a:solidFill>
                  <a:srgbClr val="000066"/>
                </a:solidFill>
                <a:latin typeface="Calibri"/>
                <a:cs typeface="Calibri"/>
              </a:rPr>
              <a:t>The term UDL means a scientifically valid framework for guiding educational practice that:</a:t>
            </a:r>
          </a:p>
          <a:p>
            <a:pPr eaLnBrk="0" hangingPunct="0"/>
            <a:endParaRPr lang="en-US" sz="1400" dirty="0">
              <a:solidFill>
                <a:srgbClr val="000066"/>
              </a:solidFill>
              <a:latin typeface="Calibri"/>
              <a:cs typeface="Calibri"/>
            </a:endParaRPr>
          </a:p>
          <a:p>
            <a:pPr eaLnBrk="0" hangingPunct="0">
              <a:buClr>
                <a:srgbClr val="6699CC"/>
              </a:buClr>
            </a:pPr>
            <a:r>
              <a:rPr lang="en-US" sz="2800" dirty="0">
                <a:solidFill>
                  <a:srgbClr val="000066"/>
                </a:solidFill>
                <a:latin typeface="Calibri"/>
                <a:cs typeface="Calibri"/>
              </a:rPr>
              <a:t>	Provides flexibility in the ways students are engaged </a:t>
            </a:r>
            <a:r>
              <a:rPr lang="en-US" sz="2800" b="1" dirty="0">
                <a:solidFill>
                  <a:srgbClr val="008000"/>
                </a:solidFill>
                <a:latin typeface="Calibri"/>
                <a:cs typeface="Calibri"/>
              </a:rPr>
              <a:t>(engagement)</a:t>
            </a:r>
            <a:r>
              <a:rPr lang="en-US" sz="2800" dirty="0">
                <a:solidFill>
                  <a:srgbClr val="000066"/>
                </a:solidFill>
                <a:latin typeface="Calibri"/>
                <a:cs typeface="Calibri"/>
              </a:rPr>
              <a:t>, information is presented </a:t>
            </a:r>
            <a:r>
              <a:rPr lang="en-US" sz="2800" b="1" dirty="0">
                <a:solidFill>
                  <a:srgbClr val="660066"/>
                </a:solidFill>
                <a:latin typeface="Calibri"/>
                <a:cs typeface="Calibri"/>
              </a:rPr>
              <a:t>(recognition)</a:t>
            </a:r>
            <a:r>
              <a:rPr lang="en-US" sz="2800" dirty="0">
                <a:solidFill>
                  <a:srgbClr val="000066"/>
                </a:solidFill>
                <a:latin typeface="Calibri"/>
                <a:cs typeface="Calibri"/>
              </a:rPr>
              <a:t>, and in the ways students respond or demonstrate knowledge and skills </a:t>
            </a:r>
            <a:r>
              <a:rPr lang="en-US" sz="2800" b="1" dirty="0">
                <a:solidFill>
                  <a:srgbClr val="0000FF"/>
                </a:solidFill>
                <a:latin typeface="Calibri"/>
                <a:cs typeface="Calibri"/>
              </a:rPr>
              <a:t>(action and expression)</a:t>
            </a:r>
            <a:r>
              <a:rPr lang="en-US" sz="2800" dirty="0">
                <a:solidFill>
                  <a:srgbClr val="000066"/>
                </a:solidFill>
                <a:latin typeface="Calibri"/>
                <a:cs typeface="Calibri"/>
              </a:rPr>
              <a:t>, and... </a:t>
            </a:r>
          </a:p>
          <a:p>
            <a:pPr eaLnBrk="0" hangingPunct="0">
              <a:buClr>
                <a:srgbClr val="6699CC"/>
              </a:buClr>
              <a:buFontTx/>
              <a:buAutoNum type="alphaLcParenR"/>
            </a:pPr>
            <a:endParaRPr lang="en-US" sz="2400" dirty="0">
              <a:solidFill>
                <a:srgbClr val="840000"/>
              </a:solidFill>
              <a:latin typeface="Calibri"/>
              <a:cs typeface="Calibri"/>
            </a:endParaRPr>
          </a:p>
          <a:p>
            <a:pPr eaLnBrk="0" hangingPunct="0">
              <a:buClr>
                <a:srgbClr val="6699CC"/>
              </a:buClr>
            </a:pPr>
            <a:r>
              <a:rPr lang="en-US" sz="2400" dirty="0">
                <a:solidFill>
                  <a:srgbClr val="840000"/>
                </a:solidFill>
                <a:latin typeface="Calibri"/>
                <a:cs typeface="Calibri"/>
              </a:rPr>
              <a:t>	</a:t>
            </a:r>
            <a:endParaRPr lang="en-US" sz="2800" b="1" dirty="0">
              <a:solidFill>
                <a:srgbClr val="0F0F0F"/>
              </a:solidFill>
              <a:latin typeface="Calibri"/>
              <a:cs typeface="Calibri"/>
            </a:endParaRPr>
          </a:p>
          <a:p>
            <a:pPr eaLnBrk="0" hangingPunct="0"/>
            <a:endParaRPr lang="en-US" sz="1600" b="1" dirty="0">
              <a:solidFill>
                <a:srgbClr val="0F0F0F"/>
              </a:solidFill>
              <a:latin typeface="Calibri"/>
              <a:cs typeface="Calibri"/>
            </a:endParaRPr>
          </a:p>
          <a:p>
            <a:pPr eaLnBrk="0" hangingPunct="0"/>
            <a:endParaRPr lang="en-US" sz="1600" b="1" dirty="0">
              <a:solidFill>
                <a:srgbClr val="0F0F0F"/>
              </a:solidFill>
              <a:latin typeface="Calibri"/>
              <a:cs typeface="Calibri"/>
            </a:endParaRPr>
          </a:p>
        </p:txBody>
      </p:sp>
      <p:sp>
        <p:nvSpPr>
          <p:cNvPr id="5" name="Rectangle 4"/>
          <p:cNvSpPr/>
          <p:nvPr/>
        </p:nvSpPr>
        <p:spPr>
          <a:xfrm>
            <a:off x="2971800" y="1371600"/>
            <a:ext cx="4188955" cy="369332"/>
          </a:xfrm>
          <a:prstGeom prst="rect">
            <a:avLst/>
          </a:prstGeom>
        </p:spPr>
        <p:txBody>
          <a:bodyPr wrap="none">
            <a:spAutoFit/>
          </a:bodyPr>
          <a:lstStyle/>
          <a:p>
            <a:r>
              <a:rPr lang="en-US" dirty="0" smtClean="0">
                <a:solidFill>
                  <a:srgbClr val="000066"/>
                </a:solidFill>
                <a:latin typeface="Calibri"/>
                <a:cs typeface="Calibri"/>
              </a:rPr>
              <a:t>Higher </a:t>
            </a:r>
            <a:r>
              <a:rPr lang="en-US" dirty="0" smtClean="0">
                <a:solidFill>
                  <a:srgbClr val="000066"/>
                </a:solidFill>
                <a:latin typeface="Calibri"/>
                <a:cs typeface="Calibri"/>
              </a:rPr>
              <a:t>Education Opportunity Act of 2008</a:t>
            </a:r>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381000"/>
            <a:ext cx="8001000" cy="1143000"/>
          </a:xfrm>
        </p:spPr>
        <p:txBody>
          <a:bodyPr/>
          <a:lstStyle/>
          <a:p>
            <a:pPr>
              <a:defRPr/>
            </a:pPr>
            <a:r>
              <a:rPr lang="en-US" altLang="en-US" dirty="0" smtClean="0">
                <a:latin typeface="+mj-lt"/>
                <a:ea typeface="Calibri" pitchFamily="-65" charset="0"/>
                <a:cs typeface="Calibri" pitchFamily="-65" charset="0"/>
              </a:rPr>
              <a:t>UDL: Definition</a:t>
            </a:r>
          </a:p>
        </p:txBody>
      </p:sp>
      <p:sp>
        <p:nvSpPr>
          <p:cNvPr id="52227" name="Rectangle 3"/>
          <p:cNvSpPr>
            <a:spLocks noChangeArrowheads="1"/>
          </p:cNvSpPr>
          <p:nvPr/>
        </p:nvSpPr>
        <p:spPr bwMode="auto">
          <a:xfrm>
            <a:off x="1600200" y="1905000"/>
            <a:ext cx="7543800" cy="6032421"/>
          </a:xfrm>
          <a:prstGeom prst="rect">
            <a:avLst/>
          </a:prstGeom>
          <a:noFill/>
          <a:ln w="9525">
            <a:noFill/>
            <a:miter lim="800000"/>
            <a:headEnd/>
            <a:tailEnd/>
          </a:ln>
        </p:spPr>
        <p:txBody>
          <a:bodyPr>
            <a:prstTxWarp prst="textNoShape">
              <a:avLst/>
            </a:prstTxWarp>
            <a:spAutoFit/>
          </a:bodyPr>
          <a:lstStyle/>
          <a:p>
            <a:pPr eaLnBrk="0" hangingPunct="0"/>
            <a:r>
              <a:rPr lang="en-US" sz="3200" dirty="0">
                <a:solidFill>
                  <a:srgbClr val="000066"/>
                </a:solidFill>
                <a:latin typeface="Calibri"/>
                <a:cs typeface="Calibri"/>
              </a:rPr>
              <a:t>The term UDL means a scientifically valid framework for guiding educational practice that:</a:t>
            </a:r>
          </a:p>
          <a:p>
            <a:pPr eaLnBrk="0" hangingPunct="0"/>
            <a:endParaRPr lang="en-US" sz="1400" dirty="0" smtClean="0">
              <a:solidFill>
                <a:srgbClr val="000066"/>
              </a:solidFill>
              <a:latin typeface="Calibri"/>
              <a:cs typeface="Calibri"/>
            </a:endParaRPr>
          </a:p>
          <a:p>
            <a:pPr eaLnBrk="0" hangingPunct="0">
              <a:buClr>
                <a:srgbClr val="6699CC"/>
              </a:buClr>
            </a:pPr>
            <a:r>
              <a:rPr lang="en-US" sz="2800" dirty="0" smtClean="0">
                <a:solidFill>
                  <a:srgbClr val="000066"/>
                </a:solidFill>
                <a:latin typeface="Calibri"/>
                <a:cs typeface="Calibri"/>
              </a:rPr>
              <a:t>…reduces barriers in instruction, provides appropriate accommodations, supports, and challenges, and maintains high achievement expectations for all students, including students with disabilities  and students who are English Language Learners.    </a:t>
            </a:r>
          </a:p>
          <a:p>
            <a:pPr algn="r" eaLnBrk="0" hangingPunct="0">
              <a:buClr>
                <a:srgbClr val="6699CC"/>
              </a:buClr>
            </a:pPr>
            <a:r>
              <a:rPr lang="en-US" sz="2800" dirty="0" smtClean="0">
                <a:solidFill>
                  <a:srgbClr val="000066"/>
                </a:solidFill>
                <a:latin typeface="Calibri"/>
                <a:cs typeface="Calibri"/>
              </a:rPr>
              <a:t> </a:t>
            </a:r>
            <a:endParaRPr lang="en-US" sz="2400" dirty="0" smtClean="0">
              <a:solidFill>
                <a:srgbClr val="000066"/>
              </a:solidFill>
              <a:latin typeface="Calibri"/>
              <a:cs typeface="Calibri"/>
            </a:endParaRPr>
          </a:p>
          <a:p>
            <a:pPr eaLnBrk="0" hangingPunct="0">
              <a:buClr>
                <a:srgbClr val="6699CC"/>
              </a:buClr>
              <a:buFontTx/>
              <a:buAutoNum type="alphaLcParenR"/>
            </a:pPr>
            <a:endParaRPr lang="en-US" sz="2400" dirty="0" smtClean="0">
              <a:solidFill>
                <a:srgbClr val="840000"/>
              </a:solidFill>
              <a:latin typeface="Calibri"/>
              <a:cs typeface="Calibri"/>
            </a:endParaRPr>
          </a:p>
          <a:p>
            <a:pPr eaLnBrk="0" hangingPunct="0">
              <a:buClr>
                <a:srgbClr val="6699CC"/>
              </a:buClr>
            </a:pPr>
            <a:r>
              <a:rPr lang="en-US" sz="2400" dirty="0">
                <a:solidFill>
                  <a:srgbClr val="840000"/>
                </a:solidFill>
                <a:latin typeface="Calibri"/>
                <a:cs typeface="Calibri"/>
              </a:rPr>
              <a:t>	</a:t>
            </a:r>
            <a:endParaRPr lang="en-US" sz="2800" b="1" dirty="0">
              <a:solidFill>
                <a:srgbClr val="0F0F0F"/>
              </a:solidFill>
              <a:latin typeface="Calibri"/>
              <a:cs typeface="Calibri"/>
            </a:endParaRPr>
          </a:p>
          <a:p>
            <a:pPr eaLnBrk="0" hangingPunct="0"/>
            <a:endParaRPr lang="en-US" sz="1600" b="1" dirty="0">
              <a:solidFill>
                <a:srgbClr val="0F0F0F"/>
              </a:solidFill>
              <a:latin typeface="Calibri"/>
              <a:cs typeface="Calibri"/>
            </a:endParaRPr>
          </a:p>
          <a:p>
            <a:pPr eaLnBrk="0" hangingPunct="0"/>
            <a:endParaRPr lang="en-US" sz="1600" b="1" dirty="0">
              <a:solidFill>
                <a:srgbClr val="0F0F0F"/>
              </a:solidFill>
              <a:latin typeface="Calibri"/>
              <a:cs typeface="Calibri"/>
            </a:endParaRPr>
          </a:p>
        </p:txBody>
      </p:sp>
      <p:sp>
        <p:nvSpPr>
          <p:cNvPr id="5" name="Rectangle 4"/>
          <p:cNvSpPr/>
          <p:nvPr/>
        </p:nvSpPr>
        <p:spPr>
          <a:xfrm>
            <a:off x="2971800" y="1371600"/>
            <a:ext cx="4188955" cy="369332"/>
          </a:xfrm>
          <a:prstGeom prst="rect">
            <a:avLst/>
          </a:prstGeom>
        </p:spPr>
        <p:txBody>
          <a:bodyPr wrap="none">
            <a:spAutoFit/>
          </a:bodyPr>
          <a:lstStyle/>
          <a:p>
            <a:r>
              <a:rPr lang="en-US" dirty="0" smtClean="0">
                <a:solidFill>
                  <a:srgbClr val="000066"/>
                </a:solidFill>
                <a:latin typeface="Calibri"/>
                <a:cs typeface="Calibri"/>
              </a:rPr>
              <a:t>Higher </a:t>
            </a:r>
            <a:r>
              <a:rPr lang="en-US" dirty="0" smtClean="0">
                <a:solidFill>
                  <a:srgbClr val="000066"/>
                </a:solidFill>
                <a:latin typeface="Calibri"/>
                <a:cs typeface="Calibri"/>
              </a:rPr>
              <a:t>Education Opportunity Act of 2008</a:t>
            </a:r>
            <a:endParaRPr lang="en-US"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4-08-05 at 10.18.30 AM.png"/>
          <p:cNvPicPr>
            <a:picLocks noChangeAspect="1"/>
          </p:cNvPicPr>
          <p:nvPr/>
        </p:nvPicPr>
        <p:blipFill>
          <a:blip r:embed="rId2"/>
          <a:stretch>
            <a:fillRect/>
          </a:stretch>
        </p:blipFill>
        <p:spPr>
          <a:xfrm>
            <a:off x="7691248" y="6591662"/>
            <a:ext cx="1452752" cy="266338"/>
          </a:xfrm>
          <a:prstGeom prst="rect">
            <a:avLst/>
          </a:prstGeom>
        </p:spPr>
      </p:pic>
      <p:pic>
        <p:nvPicPr>
          <p:cNvPr id="3" name="Picture 9" descr="Screen Shot 2014-03-03 at 7.53.32 PM.png">
            <a:hlinkClick r:id="rId3"/>
          </p:cNvPr>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4" name="Up Arrow 3"/>
          <p:cNvSpPr/>
          <p:nvPr/>
        </p:nvSpPr>
        <p:spPr>
          <a:xfrm>
            <a:off x="7162800" y="2667000"/>
            <a:ext cx="1981200" cy="3505200"/>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905000" y="152400"/>
            <a:ext cx="1981200" cy="369332"/>
          </a:xfrm>
          <a:prstGeom prst="rect">
            <a:avLst/>
          </a:prstGeom>
          <a:noFill/>
        </p:spPr>
        <p:txBody>
          <a:bodyPr wrap="square" rtlCol="0">
            <a:spAutoFit/>
          </a:bodyPr>
          <a:lstStyle/>
          <a:p>
            <a:r>
              <a:rPr lang="en-US" b="1" dirty="0" smtClean="0">
                <a:latin typeface="Century Gothic"/>
                <a:cs typeface="Century Gothic"/>
                <a:hlinkClick r:id="rId5"/>
              </a:rPr>
              <a:t>www.CAST.org</a:t>
            </a:r>
            <a:r>
              <a:rPr lang="en-US" b="1" dirty="0" smtClean="0">
                <a:latin typeface="Century Gothic"/>
                <a:cs typeface="Century Gothic"/>
              </a:rPr>
              <a:t>  </a:t>
            </a:r>
            <a:endParaRPr lang="en-US" b="1" dirty="0">
              <a:latin typeface="Century Gothic"/>
              <a:cs typeface="Century Gothic"/>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Blank Presentation">
  <a:themeElements>
    <a:clrScheme name="CCSS">
      <a:dk1>
        <a:srgbClr val="000066"/>
      </a:dk1>
      <a:lt1>
        <a:sysClr val="window" lastClr="FFFFFF"/>
      </a:lt1>
      <a:dk2>
        <a:srgbClr val="800000"/>
      </a:dk2>
      <a:lt2>
        <a:srgbClr val="FFCC81"/>
      </a:lt2>
      <a:accent1>
        <a:srgbClr val="0000FA"/>
      </a:accent1>
      <a:accent2>
        <a:srgbClr val="FF0909"/>
      </a:accent2>
      <a:accent3>
        <a:srgbClr val="B7B7FF"/>
      </a:accent3>
      <a:accent4>
        <a:srgbClr val="FFC9C9"/>
      </a:accent4>
      <a:accent5>
        <a:srgbClr val="9966FF"/>
      </a:accent5>
      <a:accent6>
        <a:srgbClr val="0099CC"/>
      </a:accent6>
      <a:hlink>
        <a:srgbClr val="0000FF"/>
      </a:hlink>
      <a:folHlink>
        <a:srgbClr val="80008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13828</TotalTime>
  <Words>1601</Words>
  <Application>Microsoft Macintosh PowerPoint</Application>
  <PresentationFormat>On-screen Show (4:3)</PresentationFormat>
  <Paragraphs>209</Paragraphs>
  <Slides>38</Slides>
  <Notes>24</Notes>
  <HiddenSlides>0</HiddenSlides>
  <MMClips>0</MMClips>
  <ScaleCrop>false</ScaleCrop>
  <HeadingPairs>
    <vt:vector size="4" baseType="variant">
      <vt:variant>
        <vt:lpstr>Design Template</vt:lpstr>
      </vt:variant>
      <vt:variant>
        <vt:i4>1</vt:i4>
      </vt:variant>
      <vt:variant>
        <vt:lpstr>Slide Titles</vt:lpstr>
      </vt:variant>
      <vt:variant>
        <vt:i4>38</vt:i4>
      </vt:variant>
    </vt:vector>
  </HeadingPairs>
  <TitlesOfParts>
    <vt:vector size="39" baseType="lpstr">
      <vt:lpstr>Blank Presentation</vt:lpstr>
      <vt:lpstr>Blueprint for Improving Instruction, Accessibility, and Outcomes for All Students</vt:lpstr>
      <vt:lpstr>The Blueprint</vt:lpstr>
      <vt:lpstr>Building A Supportive Infrastructure</vt:lpstr>
      <vt:lpstr>Slide 4</vt:lpstr>
      <vt:lpstr>Slide 5</vt:lpstr>
      <vt:lpstr>Slide 6</vt:lpstr>
      <vt:lpstr>UDL: Definition</vt:lpstr>
      <vt:lpstr>UDL: Definition</vt:lpstr>
      <vt:lpstr>Slide 9</vt:lpstr>
      <vt:lpstr>Slide 10</vt:lpstr>
      <vt:lpstr>Slide 11</vt:lpstr>
      <vt:lpstr>Slide 12</vt:lpstr>
      <vt:lpstr>Slide 13</vt:lpstr>
      <vt:lpstr>Slide 14</vt:lpstr>
      <vt:lpstr>Slide 15</vt:lpstr>
      <vt:lpstr>Slide 16</vt:lpstr>
      <vt:lpstr>UDL: Engagement</vt:lpstr>
      <vt:lpstr>UDL: Engagement Activity</vt:lpstr>
      <vt:lpstr>Slide 19</vt:lpstr>
      <vt:lpstr>Observe and Refine a Classroom Lesson</vt:lpstr>
      <vt:lpstr>UDL: Representation</vt:lpstr>
      <vt:lpstr>UDL: Representation Activity</vt:lpstr>
      <vt:lpstr>Slide 23</vt:lpstr>
      <vt:lpstr>Observe and Refine a Classroom Lesson</vt:lpstr>
      <vt:lpstr>UDL: Action &amp; Expression</vt:lpstr>
      <vt:lpstr>UDL: Action &amp; Expression Activity</vt:lpstr>
      <vt:lpstr>Slide 27</vt:lpstr>
      <vt:lpstr>Observe and Refine a Classroom Lesson</vt:lpstr>
      <vt:lpstr>Curriculum Defined “Copernicus Shift”</vt:lpstr>
      <vt:lpstr>Goals</vt:lpstr>
      <vt:lpstr>Standard/Goal Analysis</vt:lpstr>
      <vt:lpstr>Watch Your Verbs!</vt:lpstr>
      <vt:lpstr>Assessment</vt:lpstr>
      <vt:lpstr>Methods</vt:lpstr>
      <vt:lpstr>Materials</vt:lpstr>
      <vt:lpstr>Materials</vt:lpstr>
      <vt:lpstr>Slide 37</vt:lpstr>
      <vt:lpstr>Instructional Planning  and Supports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CDE2</dc:creator>
  <cp:lastModifiedBy>Kevin Schaefer</cp:lastModifiedBy>
  <cp:revision>211</cp:revision>
  <cp:lastPrinted>2014-11-26T16:55:47Z</cp:lastPrinted>
  <dcterms:created xsi:type="dcterms:W3CDTF">2015-02-09T01:31:32Z</dcterms:created>
  <dcterms:modified xsi:type="dcterms:W3CDTF">2015-02-09T01:53:08Z</dcterms:modified>
</cp:coreProperties>
</file>